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9"/>
  </p:notesMasterIdLst>
  <p:handoutMasterIdLst>
    <p:handoutMasterId r:id="rId10"/>
  </p:handoutMasterIdLst>
  <p:sldIdLst>
    <p:sldId id="256" r:id="rId3"/>
    <p:sldId id="268" r:id="rId4"/>
    <p:sldId id="270" r:id="rId5"/>
    <p:sldId id="274" r:id="rId6"/>
    <p:sldId id="275" r:id="rId7"/>
    <p:sldId id="267" r:id="rId8"/>
  </p:sldIdLst>
  <p:sldSz cx="8640763" cy="48641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32">
          <p15:clr>
            <a:srgbClr val="A4A3A4"/>
          </p15:clr>
        </p15:guide>
        <p15:guide id="2" pos="27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14" y="-600"/>
      </p:cViewPr>
      <p:guideLst>
        <p:guide orient="horz" pos="1532"/>
        <p:guide pos="27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D998B36D-4F1A-43BE-9E2B-71B4470CFE6E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23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D987DC97-CF68-4348-9335-ACCDCD872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59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2D4EB-EBB3-411A-A703-F251601A971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4538"/>
            <a:ext cx="6610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89C86-5D11-44DE-8272-271131731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5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700000" y="2504880"/>
            <a:ext cx="50832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304960" y="250488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2700000" y="250488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4179960" y="1620000"/>
            <a:ext cx="2122920" cy="16930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4179960" y="1620000"/>
            <a:ext cx="2122920" cy="169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432000" y="194040"/>
            <a:ext cx="7776000" cy="376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2700000" y="250488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5304960" y="250488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2700000" y="2504880"/>
            <a:ext cx="50832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2700000" y="2504880"/>
            <a:ext cx="50832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5304960" y="250488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2700000" y="250488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25" name="Рисунок 124"/>
          <p:cNvPicPr/>
          <p:nvPr/>
        </p:nvPicPr>
        <p:blipFill>
          <a:blip r:embed="rId2"/>
          <a:stretch/>
        </p:blipFill>
        <p:spPr>
          <a:xfrm>
            <a:off x="4179960" y="1620000"/>
            <a:ext cx="2122920" cy="1693080"/>
          </a:xfrm>
          <a:prstGeom prst="rect">
            <a:avLst/>
          </a:prstGeom>
          <a:ln>
            <a:noFill/>
          </a:ln>
        </p:spPr>
      </p:pic>
      <p:pic>
        <p:nvPicPr>
          <p:cNvPr id="126" name="Рисунок 125"/>
          <p:cNvPicPr/>
          <p:nvPr/>
        </p:nvPicPr>
        <p:blipFill>
          <a:blip r:embed="rId2"/>
          <a:stretch/>
        </p:blipFill>
        <p:spPr>
          <a:xfrm>
            <a:off x="4179960" y="1620000"/>
            <a:ext cx="2122920" cy="169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32000" y="194040"/>
            <a:ext cx="7776000" cy="376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700000" y="250488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169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04960" y="250488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70000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04960" y="1620360"/>
            <a:ext cx="24804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2700000" y="2504880"/>
            <a:ext cx="5083200" cy="807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8640360" cy="4863600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7" name="Изображение 4"/>
          <p:cNvPicPr/>
          <p:nvPr/>
        </p:nvPicPr>
        <p:blipFill>
          <a:blip r:embed="rId14"/>
          <a:stretch/>
        </p:blipFill>
        <p:spPr>
          <a:xfrm>
            <a:off x="0" y="0"/>
            <a:ext cx="8637840" cy="156888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2700000" y="3556080"/>
            <a:ext cx="2371320" cy="25848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ru-RU" sz="180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17.1.18</a:t>
            </a:r>
            <a:endParaRPr/>
          </a:p>
        </p:txBody>
      </p:sp>
      <p:pic>
        <p:nvPicPr>
          <p:cNvPr id="3" name="Изображение 5"/>
          <p:cNvPicPr/>
          <p:nvPr/>
        </p:nvPicPr>
        <p:blipFill>
          <a:blip r:embed="rId15"/>
          <a:stretch/>
        </p:blipFill>
        <p:spPr>
          <a:xfrm>
            <a:off x="1792800" y="477000"/>
            <a:ext cx="3402720" cy="81720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2700000" y="1620360"/>
            <a:ext cx="5083200" cy="1693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0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30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0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30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0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0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30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структурыОбразец текста</a:t>
            </a:r>
            <a:endParaRPr/>
          </a:p>
          <a:p>
            <a:r>
              <a:rPr lang="ru-RU" sz="200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</a:t>
            </a:r>
            <a:endParaRPr/>
          </a:p>
          <a:p>
            <a:r>
              <a:rPr lang="ru-RU" sz="1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432000" y="194040"/>
            <a:ext cx="7776000" cy="81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600" spc="-1">
                <a:latin typeface="Calibri"/>
              </a:rPr>
              <a:t>Для правки текста заголовка щёлкните мышью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95263"/>
            <a:ext cx="7777163" cy="809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800" y="1135063"/>
            <a:ext cx="7777163" cy="320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31800" y="4508500"/>
            <a:ext cx="20161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E3C2B-EBDF-4CFA-873D-B63058E89AC1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52750" y="4508500"/>
            <a:ext cx="2735263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92838" y="4508500"/>
            <a:ext cx="2016125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981A7-2D33-4BC6-88E4-D9B6EF6D40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2"/>
          <p:cNvSpPr txBox="1"/>
          <p:nvPr/>
        </p:nvSpPr>
        <p:spPr>
          <a:xfrm>
            <a:off x="1112040" y="1620360"/>
            <a:ext cx="6671160" cy="1825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ru-RU" sz="2000" b="1" cap="all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Поддержка минэкономразвития России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компаний «Национальных чемпионов», инновационных кластеров-лидеров </a:t>
            </a:r>
            <a:br>
              <a:rPr lang="ru-RU" sz="2000" b="1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 технологических платформ</a:t>
            </a:r>
            <a:endParaRPr sz="1200" dirty="0"/>
          </a:p>
        </p:txBody>
      </p:sp>
      <p:sp>
        <p:nvSpPr>
          <p:cNvPr id="129" name="CustomShape 3"/>
          <p:cNvSpPr/>
          <p:nvPr/>
        </p:nvSpPr>
        <p:spPr>
          <a:xfrm>
            <a:off x="4680421" y="3601913"/>
            <a:ext cx="3777419" cy="124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ru-RU" sz="160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Артем Шадрин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60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Директор департамента стратегического развития и инноваций </a:t>
            </a:r>
            <a:r>
              <a:rPr lang="ru-RU" sz="120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933" y="0"/>
            <a:ext cx="7776000" cy="667784"/>
          </a:xfrm>
        </p:spPr>
        <p:txBody>
          <a:bodyPr/>
          <a:lstStyle/>
          <a:p>
            <a:pPr algn="ctr"/>
            <a:r>
              <a:rPr lang="ru-RU" sz="2000" kern="1200" spc="-1" dirty="0" smtClean="0">
                <a:solidFill>
                  <a:srgbClr val="0077C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+mn-ea"/>
                <a:cs typeface="Times New Roman" pitchFamily="18" charset="0"/>
              </a:rPr>
              <a:t>Коммуникационные мероприятия по проекту «Национальные чемпионы» на 2018 год</a:t>
            </a:r>
            <a:endParaRPr lang="ru-RU" sz="2000" kern="1200" spc="-1" dirty="0">
              <a:solidFill>
                <a:srgbClr val="0077C8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48915"/>
              </p:ext>
            </p:extLst>
          </p:nvPr>
        </p:nvGraphicFramePr>
        <p:xfrm>
          <a:off x="143917" y="631850"/>
          <a:ext cx="8352928" cy="3686892"/>
        </p:xfrm>
        <a:graphic>
          <a:graphicData uri="http://schemas.openxmlformats.org/drawingml/2006/table">
            <a:tbl>
              <a:tblPr firstRow="1" firstCol="1" bandRow="1"/>
              <a:tblGrid>
                <a:gridCol w="949455"/>
                <a:gridCol w="7403473"/>
              </a:tblGrid>
              <a:tr h="3720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03.2018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 по возможностям развития в экономиках АТЭС и ОЭСР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04.2018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Практические семинары в АО «Российский экспортный центр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04.2018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Образовательная сессия для новых компаний-участников проекта по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разработке «дорожных</a:t>
                      </a:r>
                      <a:r>
                        <a:rPr lang="ru-RU" sz="13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карт» развития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04.2018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 в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Минобрнауки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России по вопросу участия в ФЦП «Исследования и разработки»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программе «Глобальное образование»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04.2018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12.2018</a:t>
                      </a:r>
                      <a:endParaRPr lang="ru-RU" sz="13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Питч-сессии с компаниями с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госучастием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Роскосмос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Ростех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Росатом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ОАК, ОСК, Газпром,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Транснефть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Роснефть,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Аэрофлот, Ростелеком,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Алроса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Россети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Русгидро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Алмаз-Антей и другие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05.2018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Коммуникационное мероприятие по участию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Национальной технологической инициативе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06.2018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Защиты разработанных 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«дорожных карт» развития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06.2018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Семинар по программам поддержки быстрорастущих компаний в экономиках АТЭС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09.2018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Коммуникационное мероприятие по участию в реализации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программы «Цифровая экономика Российской Федерации»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kern="1200" spc="-1" dirty="0" smtClean="0">
                <a:solidFill>
                  <a:srgbClr val="0077C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План мероприятий по проекту «Кластеры-лидеры» </a:t>
            </a:r>
            <a:br>
              <a:rPr lang="ru-RU" kern="1200" spc="-1" dirty="0" smtClean="0">
                <a:solidFill>
                  <a:srgbClr val="0077C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ru-RU" kern="1200" spc="-1" dirty="0" smtClean="0">
                <a:solidFill>
                  <a:srgbClr val="0077C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на 2018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884050"/>
              </p:ext>
            </p:extLst>
          </p:nvPr>
        </p:nvGraphicFramePr>
        <p:xfrm>
          <a:off x="323144" y="1014845"/>
          <a:ext cx="7992888" cy="2918566"/>
        </p:xfrm>
        <a:graphic>
          <a:graphicData uri="http://schemas.openxmlformats.org/drawingml/2006/table">
            <a:tbl>
              <a:tblPr firstRow="1" firstCol="1" bandRow="1"/>
              <a:tblGrid>
                <a:gridCol w="908530"/>
                <a:gridCol w="7084358"/>
              </a:tblGrid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04.2018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Сессия по вопросам участия инновационных кластеров в реализации НТИ с участием рабочих групп НТИ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05.2018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Актуализация «дорожных карт» кластеров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04.2018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12.2018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Питч-сессии с компаниями с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госучастием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Роскосмос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Ростех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Росатом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ОАК, ОСК, Газпром,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Транснефть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Роснефть,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Аэрофлот, Ростелеком,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Алроса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Россети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Русгидро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Алмаз-Антей и другие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06.2018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команд управления кластерами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07.2018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Стратегическая сессия с 12 кластерами – лидерами по экспертному обсуждению актуализации «дорожных карт» развития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08.2018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Стратегическая сессия с остальными инновационными кластерами по обсуждению их планов развития и необходимой поддержки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10.2018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Конференция с крупнейшей международной профильной ассоциацией TCI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network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(проведение сессии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межкластерного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взаимодействия)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8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8901349"/>
              </p:ext>
            </p:extLst>
          </p:nvPr>
        </p:nvGraphicFramePr>
        <p:xfrm>
          <a:off x="359941" y="775866"/>
          <a:ext cx="8004467" cy="374441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124147"/>
                <a:gridCol w="2880320"/>
              </a:tblGrid>
              <a:tr h="537584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Международный инвестиционный форум «Сочи»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strike="noStrike" kern="1200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4288" marR="6428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15-16 февраля 2018 (Сочи)</a:t>
                      </a:r>
                      <a:endParaRPr lang="ru-RU" sz="1400" b="0" strike="noStrike" kern="1200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4288" marR="64288" marT="0" marB="0"/>
                </a:tc>
              </a:tr>
              <a:tr h="34024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Красноярский экономический форум</a:t>
                      </a:r>
                    </a:p>
                  </a:txBody>
                  <a:tcPr marL="48604" marR="48604" marT="0" marB="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12-14 </a:t>
                      </a: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апреля </a:t>
                      </a: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(Красноярск)</a:t>
                      </a:r>
                      <a:endParaRPr lang="ru-RU" sz="1400" b="0" strike="noStrike" kern="1200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604" marR="48604" marT="0" marB="0"/>
                </a:tc>
              </a:tr>
              <a:tr h="362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Петербургский международный экономический форум </a:t>
                      </a:r>
                    </a:p>
                  </a:txBody>
                  <a:tcPr marL="48604" marR="486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24-26 мая 2018 (Санкт-Петербург)</a:t>
                      </a:r>
                      <a:endParaRPr lang="ru-RU" sz="1400" b="0" strike="noStrike" kern="1200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604" marR="48604" marT="0" marB="0"/>
                </a:tc>
              </a:tr>
              <a:tr h="435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Международный форум технологического развития «</a:t>
                      </a:r>
                      <a:r>
                        <a:rPr lang="ru-RU" sz="1400" b="0" strike="noStrike" kern="1200" spc="-1" dirty="0" err="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Технопром</a:t>
                      </a: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48604" marR="486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 июня 2018 (Новосибирск)</a:t>
                      </a:r>
                      <a:endParaRPr lang="ru-RU" sz="1400" b="0" strike="noStrike" kern="1200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604" marR="48604" marT="0" marB="0"/>
                </a:tc>
              </a:tr>
              <a:tr h="435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промышленная выставка «ИННОПРОМ»</a:t>
                      </a:r>
                    </a:p>
                  </a:txBody>
                  <a:tcPr marL="48604" marR="4860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09-12 июля 2018 (Екатеринбург)</a:t>
                      </a:r>
                      <a:endParaRPr lang="ru-RU" sz="1400" b="0" strike="noStrike" kern="1200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604" marR="48604" marT="0" marB="0"/>
                </a:tc>
              </a:tr>
              <a:tr h="537584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Форум «Армия 2018»</a:t>
                      </a: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4288" marR="64288" marT="0" marB="0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21-26 августа 2018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(Москва)</a:t>
                      </a:r>
                      <a:endParaRPr lang="ru-RU" sz="1400" b="0" strike="noStrike" kern="1200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4288" marR="64288" marT="0" marB="0"/>
                </a:tc>
              </a:tr>
              <a:tr h="5011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Восточный экономический форум</a:t>
                      </a:r>
                    </a:p>
                  </a:txBody>
                  <a:tcPr marL="48604" marR="4860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6-7 сентября </a:t>
                      </a: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</a:t>
                      </a: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</a:t>
                      </a: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(Владивосток)</a:t>
                      </a:r>
                      <a:endParaRPr lang="ru-RU" sz="1400" b="0" strike="noStrike" kern="1200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604" marR="48604" marT="0" marB="0"/>
                </a:tc>
              </a:tr>
              <a:tr h="5935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 Международный Московский форум инновационного развития «Открытые инновации»</a:t>
                      </a:r>
                    </a:p>
                  </a:txBody>
                  <a:tcPr marL="48604" marR="4860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strike="noStrike" kern="1200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16-18 октября 2018 (Москва)</a:t>
                      </a:r>
                      <a:endParaRPr lang="ru-RU" sz="1400" b="0" strike="noStrike" kern="1200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604" marR="48604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19981" y="270003"/>
            <a:ext cx="7572419" cy="288188"/>
          </a:xfrm>
          <a:prstGeom prst="rect">
            <a:avLst/>
          </a:prstGeom>
        </p:spPr>
        <p:txBody>
          <a:bodyPr vert="horz" lIns="64822" tIns="32411" rIns="64822" bIns="3241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cap="all" spc="-1" dirty="0">
                <a:solidFill>
                  <a:srgbClr val="0077C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МЕЖДУНАРОДНЫЕ РОССИЙСКИЕ 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35952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kern="1200" cap="all" spc="-1" dirty="0">
                <a:solidFill>
                  <a:srgbClr val="0077C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Международное сотрудничество в сфере инноваций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1" y="877608"/>
            <a:ext cx="715041" cy="3625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26" y="1416444"/>
            <a:ext cx="723244" cy="419619"/>
          </a:xfrm>
          <a:prstGeom prst="rect">
            <a:avLst/>
          </a:prstGeom>
        </p:spPr>
      </p:pic>
      <p:pic>
        <p:nvPicPr>
          <p:cNvPr id="7" name="Picture 3" descr="Встроенное изображение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26" y="1946792"/>
            <a:ext cx="719096" cy="44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52029" y="962046"/>
            <a:ext cx="4028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Российско-Китайская координационная комиссия </a:t>
            </a:r>
            <a:b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 инновационному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сотрудничеству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2029" y="1528286"/>
            <a:ext cx="4504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Рабочая группа по развитию деловых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связей с Австрией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029" y="1943700"/>
            <a:ext cx="42664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Платформа по российско-японскому сотрудничеству 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сфере малого и среднего предпринимательства </a:t>
            </a:r>
          </a:p>
          <a:p>
            <a:endParaRPr lang="ru-RU" sz="1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19" y="2467794"/>
            <a:ext cx="716904" cy="51201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9150" y="3142970"/>
            <a:ext cx="715041" cy="49731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32686" y="2659993"/>
            <a:ext cx="3871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Рабочая группа по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инновациям с Нидерландами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13343" y="3139419"/>
            <a:ext cx="60723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Рабочая группа по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сотрудничеству в сфере инноваций с Францией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(в рамках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Российско-Французского Совета по экономическим, финансовым,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торговым вопросам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2029" y="3988608"/>
            <a:ext cx="3328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Рабочая группа по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инновациям с Индией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13343" y="4376266"/>
            <a:ext cx="3922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Рабочая группа по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инновациям с Южной Кореей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42" y="3805678"/>
            <a:ext cx="719196" cy="4788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1" y="4332358"/>
            <a:ext cx="717119" cy="48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7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2"/>
          <p:cNvSpPr txBox="1"/>
          <p:nvPr/>
        </p:nvSpPr>
        <p:spPr>
          <a:xfrm>
            <a:off x="2700000" y="1620360"/>
            <a:ext cx="5083200" cy="1693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30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благодарю
за внимание!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447</Words>
  <Application>Microsoft Office PowerPoint</Application>
  <PresentationFormat>Произвольный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Office Theme</vt:lpstr>
      <vt:lpstr>Тема Office</vt:lpstr>
      <vt:lpstr>Презентация PowerPoint</vt:lpstr>
      <vt:lpstr>Коммуникационные мероприятия по проекту «Национальные чемпионы» на 2018 год</vt:lpstr>
      <vt:lpstr>План мероприятий по проекту «Кластеры-лидеры»  на 2018 год</vt:lpstr>
      <vt:lpstr>Презентация PowerPoint</vt:lpstr>
      <vt:lpstr>Международное сотрудничество в сфере инноваций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Test Tester</dc:creator>
  <cp:lastModifiedBy>Пользователь</cp:lastModifiedBy>
  <cp:revision>272</cp:revision>
  <cp:lastPrinted>2018-01-18T08:47:41Z</cp:lastPrinted>
  <dcterms:created xsi:type="dcterms:W3CDTF">2017-03-17T15:04:39Z</dcterms:created>
  <dcterms:modified xsi:type="dcterms:W3CDTF">2018-01-31T16:54:32Z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