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344" r:id="rId3"/>
    <p:sldId id="348" r:id="rId4"/>
    <p:sldId id="349" r:id="rId5"/>
    <p:sldId id="350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069B8"/>
    <a:srgbClr val="007AD6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5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5F52-132C-4862-BFDE-F83B07DE4A99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C2803-21D1-4094-87B3-C32E8E70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4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2359025" y="6043613"/>
            <a:ext cx="6784975" cy="714375"/>
          </a:xfrm>
          <a:prstGeom prst="rect">
            <a:avLst/>
          </a:prstGeom>
          <a:solidFill>
            <a:srgbClr val="0069B8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7" name="Picture 10" descr="Лого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500BD3-838C-4CF6-9B13-0D32BCBFDB91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noFill/>
        </p:spPr>
        <p:txBody>
          <a:bodyPr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859520-6A3B-446E-B5B6-DB7E952D2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8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29C85-97E4-424D-B981-6F9569A80865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B14E6-9330-4CF7-834A-92D705576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8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0" descr="Лого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950AA-F4C3-44A6-917F-D1F5A1C59C51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noFill/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BBB93F1F-9278-423D-8E5D-6BB50948C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65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3AE2C-6452-48C8-B8AC-50FA5BF0EC20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14E41-176C-4CAD-AF26-E10D0D8E2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4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0" descr="Лого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E44F-4CDF-4DF8-8532-C9BB465BBA7D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9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  <a:noFill/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B1225F-4A80-4248-B126-CD03914DD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47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rgbClr val="0069B8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8" name="Picture 10" descr="Лого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B1FB24-1998-4E4C-B344-A9842D4FEFB9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2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4F78-4451-4643-882D-EC6889809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1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rgbClr val="0069B8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10" descr="Лого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FDA885-2594-46A9-89BC-5F8136066CE7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4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34F8-8C69-4784-B22E-532BF98CE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A95E-8F6B-40F3-85A8-EC27F2DDA4B0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4165C-AAF7-4961-B3D2-B5ABE3CF5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Лого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5EEC7-F6C2-4F50-950F-CE977A9AB518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noFill/>
        </p:spPr>
        <p:txBody>
          <a:bodyPr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DFD00C-7868-4AF6-9952-EA227B90A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0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BD10C-009F-4E17-8EAC-6693BA41475D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D5085-5C1F-4C1A-8B6D-D5490C938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53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1" descr="Лого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0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075912-424C-4A36-8713-3B5655295E9D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11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noFill/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>
              <a:defRPr/>
            </a:pPr>
            <a:fld id="{FF171787-9FAF-46C3-9DFD-1A557D8D4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68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47A8EC9-9C3B-481E-A201-6C11DA8346B2}" type="datetimeFigureOut">
              <a:rPr lang="ru-RU"/>
              <a:pPr>
                <a:defRPr/>
              </a:pPr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rgbClr val="0069B8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solidFill>
            <a:srgbClr val="0069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8405FD1-C766-4F62-9CEC-E37216173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Picture 10" descr="Лого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936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0" r:id="rId2"/>
    <p:sldLayoutId id="2147483745" r:id="rId3"/>
    <p:sldLayoutId id="2147483746" r:id="rId4"/>
    <p:sldLayoutId id="2147483747" r:id="rId5"/>
    <p:sldLayoutId id="2147483741" r:id="rId6"/>
    <p:sldLayoutId id="2147483748" r:id="rId7"/>
    <p:sldLayoutId id="2147483742" r:id="rId8"/>
    <p:sldLayoutId id="2147483749" r:id="rId9"/>
    <p:sldLayoutId id="2147483743" r:id="rId10"/>
    <p:sldLayoutId id="21474837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05697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398867" cy="1973263"/>
          </a:xfrm>
        </p:spPr>
        <p:txBody>
          <a:bodyPr>
            <a:normAutofit/>
          </a:bodyPr>
          <a:lstStyle/>
          <a:p>
            <a:pPr marL="342900" lvl="0" indent="-342900" algn="r" defTabSz="4572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/>
              <a:t>Название организации и её  символика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2500313" y="6072188"/>
            <a:ext cx="6286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 dirty="0" smtClean="0">
                <a:cs typeface="Arial" charset="0"/>
              </a:rPr>
              <a:t>Контактные данные</a:t>
            </a:r>
            <a:endParaRPr lang="ru-RU" altLang="ru-RU" sz="1600" dirty="0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3501008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chemeClr val="bg1"/>
                </a:solidFill>
                <a:latin typeface="Calibri"/>
              </a:rPr>
              <a:t>Сфера </a:t>
            </a:r>
            <a:r>
              <a:rPr lang="ru-RU" b="1" dirty="0">
                <a:solidFill>
                  <a:schemeClr val="bg1"/>
                </a:solidFill>
                <a:latin typeface="Calibri"/>
              </a:rPr>
              <a:t>деятельности </a:t>
            </a:r>
            <a:r>
              <a:rPr lang="ru-RU" b="1" dirty="0" smtClean="0">
                <a:solidFill>
                  <a:schemeClr val="bg1"/>
                </a:solidFill>
                <a:latin typeface="Calibri"/>
              </a:rPr>
              <a:t>организации </a:t>
            </a:r>
            <a:r>
              <a:rPr lang="ru-RU" dirty="0" smtClean="0">
                <a:solidFill>
                  <a:schemeClr val="bg1"/>
                </a:solidFill>
                <a:latin typeface="Calibri"/>
              </a:rPr>
              <a:t>(</a:t>
            </a:r>
            <a:r>
              <a:rPr lang="ru-RU" i="1" dirty="0" smtClean="0">
                <a:solidFill>
                  <a:schemeClr val="bg1"/>
                </a:solidFill>
                <a:latin typeface="Calibri"/>
              </a:rPr>
              <a:t>с учетом потребностей организаций </a:t>
            </a:r>
            <a:r>
              <a:rPr lang="ru-RU" i="1" dirty="0">
                <a:solidFill>
                  <a:schemeClr val="bg1"/>
                </a:solidFill>
                <a:latin typeface="Calibri"/>
              </a:rPr>
              <a:t>в которые эти презентации будут </a:t>
            </a:r>
            <a:r>
              <a:rPr lang="ru-RU" i="1" dirty="0" smtClean="0">
                <a:solidFill>
                  <a:schemeClr val="bg1"/>
                </a:solidFill>
                <a:latin typeface="Calibri"/>
              </a:rPr>
              <a:t>предоставляться; с </a:t>
            </a:r>
            <a:r>
              <a:rPr lang="ru-RU" i="1" dirty="0">
                <a:solidFill>
                  <a:schemeClr val="bg1"/>
                </a:solidFill>
                <a:latin typeface="Calibri"/>
              </a:rPr>
              <a:t>учетом </a:t>
            </a:r>
            <a:r>
              <a:rPr lang="ru-RU" i="1" dirty="0" smtClean="0">
                <a:solidFill>
                  <a:schemeClr val="bg1"/>
                </a:solidFill>
                <a:latin typeface="Calibri"/>
              </a:rPr>
              <a:t>реализуемых Фондом инфраструктурных и образовательных программ региональных и отраслевых программ стимулирования)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81088" y="2580914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курсивом выделены пояснения по запрашиваемой информации</a:t>
            </a: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7976" y="1757172"/>
            <a:ext cx="88985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/>
              <a:t>Суть проблемы: </a:t>
            </a:r>
            <a:endParaRPr lang="ru-RU" sz="14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i="1" dirty="0" smtClean="0"/>
              <a:t>Например: «высокая </a:t>
            </a:r>
            <a:r>
              <a:rPr lang="ru-RU" sz="1400" i="1" dirty="0" err="1"/>
              <a:t>энергопотеря</a:t>
            </a:r>
            <a:r>
              <a:rPr lang="ru-RU" sz="1400" i="1" dirty="0"/>
              <a:t> при использовании существующей технологии; длительность проведения существующих тестов на наличие …; быстрый износ деталей  </a:t>
            </a:r>
            <a:r>
              <a:rPr lang="ru-RU" sz="1400" i="1" dirty="0" smtClean="0"/>
              <a:t>…)  </a:t>
            </a:r>
            <a:endParaRPr lang="ru-RU" sz="1400" i="1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/>
              <a:t>Конкретные целевые группы потребителей;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/>
              <a:t>Характеристика рынка конкурентов: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Существующие подходы и технологии решения указанных проблем;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Объём </a:t>
            </a:r>
            <a:r>
              <a:rPr lang="ru-RU" sz="1400" dirty="0"/>
              <a:t>(диаграмма с разбивкой на рынок РФ и мировой рынок) и динамика (тренд график с разбивкой на рынок РФ и мировой рынок) рынка существующих технологий (конкурентов), решающих данную </a:t>
            </a:r>
            <a:r>
              <a:rPr lang="ru-RU" sz="1400" dirty="0" smtClean="0"/>
              <a:t>проблему;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/>
              <a:t>Преимущества предлагаемой продукции перед конкурентами </a:t>
            </a:r>
            <a:r>
              <a:rPr lang="ru-RU" sz="1400" i="1" dirty="0" smtClean="0"/>
              <a:t>(цена, технические характеристики, срок службы и т.п.);</a:t>
            </a:r>
          </a:p>
          <a:p>
            <a:pPr marL="285750" lvl="1" indent="-285750" algn="just">
              <a:buFont typeface="Wingdings" pitchFamily="2" charset="2"/>
              <a:buChar char="ü"/>
            </a:pPr>
            <a:r>
              <a:rPr lang="ru-RU" sz="1400" dirty="0"/>
              <a:t>Является ли предлагаемое решение </a:t>
            </a:r>
            <a:r>
              <a:rPr lang="ru-RU" sz="1400" dirty="0" err="1" smtClean="0"/>
              <a:t>импортозамещением</a:t>
            </a:r>
            <a:r>
              <a:rPr lang="ru-RU" sz="1400" dirty="0" smtClean="0"/>
              <a:t>;</a:t>
            </a:r>
          </a:p>
          <a:p>
            <a:pPr marL="285750" lvl="1" indent="-285750" algn="just">
              <a:buFont typeface="Wingdings" pitchFamily="2" charset="2"/>
              <a:buChar char="ü"/>
            </a:pPr>
            <a:r>
              <a:rPr lang="ru-RU" sz="1400" dirty="0" smtClean="0"/>
              <a:t>Описание опыта пилотного внедрения, </a:t>
            </a:r>
            <a:r>
              <a:rPr lang="ru-RU" sz="1400" dirty="0" err="1" smtClean="0"/>
              <a:t>демо</a:t>
            </a:r>
            <a:r>
              <a:rPr lang="ru-RU" sz="1400" dirty="0" smtClean="0"/>
              <a:t>-образца и т.п.;</a:t>
            </a:r>
            <a:endParaRPr lang="ru-RU" sz="14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Описание проблем, решение которых возможно за счет применения предлагаемой </a:t>
            </a:r>
            <a:r>
              <a:rPr lang="ru-RU" sz="2400" b="1" dirty="0" err="1">
                <a:solidFill>
                  <a:schemeClr val="tx1"/>
                </a:solidFill>
              </a:rPr>
              <a:t>нанопродукции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Характеристики предлагаемой </a:t>
            </a:r>
            <a:r>
              <a:rPr lang="ru-RU" sz="2800" dirty="0" err="1" smtClean="0">
                <a:solidFill>
                  <a:schemeClr val="tx1"/>
                </a:solidFill>
              </a:rPr>
              <a:t>нанопродукции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1264" y="1628800"/>
            <a:ext cx="85632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Принцип </a:t>
            </a:r>
            <a:r>
              <a:rPr lang="ru-RU" dirty="0"/>
              <a:t>действия (</a:t>
            </a:r>
            <a:r>
              <a:rPr lang="ru-RU" i="1" dirty="0"/>
              <a:t>краткое описание технологии лежащей в основе нанопродукта), </a:t>
            </a:r>
            <a:r>
              <a:rPr lang="ru-RU" dirty="0"/>
              <a:t>варианты использования нанопродукта (</a:t>
            </a:r>
            <a:r>
              <a:rPr lang="ru-RU" i="1" dirty="0"/>
              <a:t>при наличии нескольких </a:t>
            </a:r>
            <a:r>
              <a:rPr lang="ru-RU" i="1" dirty="0" smtClean="0"/>
              <a:t>несвязанных </a:t>
            </a:r>
            <a:r>
              <a:rPr lang="ru-RU" i="1" dirty="0"/>
              <a:t>между собой задач</a:t>
            </a:r>
            <a:r>
              <a:rPr lang="ru-RU" i="1" dirty="0" smtClean="0"/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расход </a:t>
            </a:r>
            <a:r>
              <a:rPr lang="ru-RU" dirty="0"/>
              <a:t>продукта </a:t>
            </a:r>
            <a:r>
              <a:rPr lang="ru-RU" i="1" dirty="0"/>
              <a:t>(кг/м</a:t>
            </a:r>
            <a:r>
              <a:rPr lang="ru-RU" i="1" baseline="30000" dirty="0"/>
              <a:t>2</a:t>
            </a:r>
            <a:r>
              <a:rPr lang="ru-RU" i="1" dirty="0"/>
              <a:t> ;любая применимая единица измерения расхода нанопродукта с помощью которой можно рассчитать потребность в </a:t>
            </a:r>
            <a:r>
              <a:rPr lang="ru-RU" i="1" dirty="0" smtClean="0"/>
              <a:t>нём;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Текущий </a:t>
            </a:r>
            <a:r>
              <a:rPr lang="ru-RU" dirty="0"/>
              <a:t>объём производства и на сколько можно его увеличить, при сохранении имеющихся </a:t>
            </a:r>
            <a:r>
              <a:rPr lang="ru-RU" dirty="0" smtClean="0"/>
              <a:t>мощностей;</a:t>
            </a:r>
            <a:endParaRPr lang="ru-RU" dirty="0"/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dirty="0"/>
              <a:t>Особенности транспортировки - при наличии таковых (особоопасный груз, скоропортящейся и </a:t>
            </a:r>
            <a:r>
              <a:rPr lang="ru-RU" dirty="0" smtClean="0"/>
              <a:t>т. д.);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</a:rPr>
              <a:t>Динамика </a:t>
            </a:r>
            <a:r>
              <a:rPr lang="ru-RU" dirty="0">
                <a:solidFill>
                  <a:prstClr val="black"/>
                </a:solidFill>
              </a:rPr>
              <a:t>продаж  за 5 последних лет (РФ и экспорт) и ключевые </a:t>
            </a:r>
            <a:r>
              <a:rPr lang="ru-RU" dirty="0" smtClean="0">
                <a:solidFill>
                  <a:prstClr val="black"/>
                </a:solidFill>
              </a:rPr>
              <a:t>клиенты;</a:t>
            </a:r>
            <a:endParaRPr lang="ru-RU" dirty="0" smtClean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</a:rPr>
              <a:t>Дополнительная информация, которая может быть актуальна для потребителей – государственного сектора?</a:t>
            </a:r>
            <a:endParaRPr lang="ru-RU" dirty="0">
              <a:solidFill>
                <a:prstClr val="black"/>
              </a:solidFill>
            </a:endParaRPr>
          </a:p>
          <a:p>
            <a:pPr marL="720000" indent="-342900" algn="just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3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431360" cy="990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Сертификация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 smtClean="0"/>
              <a:t>Наличие сертификатов и иных документов, подтверждающих соответствие требованиям;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 smtClean="0"/>
              <a:t>Какие существуют проблемы в части технического регулирования, препятствующие продвижения продукции на рынки? Какие решения были бы целесообразны с точки зрения реализации в рамках Межотраслевого объединения </a:t>
            </a:r>
            <a:r>
              <a:rPr lang="ru-RU" i="1" dirty="0" err="1" smtClean="0"/>
              <a:t>наноиндустрии</a:t>
            </a:r>
            <a:r>
              <a:rPr lang="ru-RU" i="1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5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359352" cy="990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Ценовая политика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056" y="1916832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Уровень </a:t>
            </a:r>
            <a:r>
              <a:rPr lang="ru-RU" sz="2000" dirty="0" smtClean="0"/>
              <a:t>цен, систему скидок и условия поставки нанопродукта (</a:t>
            </a:r>
            <a:r>
              <a:rPr lang="ru-RU" sz="2000" i="1" dirty="0" smtClean="0"/>
              <a:t>самовывоз, доставка до склада клиента и т.д</a:t>
            </a:r>
            <a:r>
              <a:rPr lang="ru-RU" sz="2000" i="1" dirty="0" smtClean="0"/>
              <a:t>.)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1" dirty="0" smtClean="0"/>
              <a:t>Готовность к участию в командировках, презентациях совместном с МОН в рамках организуемых мероприятий по продвижению;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1" dirty="0" smtClean="0"/>
              <a:t>Готовность к предоставлению </a:t>
            </a:r>
            <a:r>
              <a:rPr lang="ru-RU" sz="2000" i="1" dirty="0" err="1" smtClean="0"/>
              <a:t>демо</a:t>
            </a:r>
            <a:r>
              <a:rPr lang="ru-RU" sz="2000" i="1" dirty="0" smtClean="0"/>
              <a:t>-</a:t>
            </a:r>
            <a:r>
              <a:rPr lang="ru-RU" sz="2000" i="1" dirty="0" smtClean="0"/>
              <a:t>образцов, организации </a:t>
            </a:r>
            <a:r>
              <a:rPr lang="ru-RU" sz="2000" i="1" dirty="0" smtClean="0"/>
              <a:t>пилотных проектов ( на какую </a:t>
            </a:r>
            <a:r>
              <a:rPr lang="ru-RU" sz="2000" i="1" dirty="0" smtClean="0"/>
              <a:t>сумму, на </a:t>
            </a:r>
            <a:r>
              <a:rPr lang="ru-RU" sz="2000" i="1" dirty="0" smtClean="0"/>
              <a:t>какой срок и </a:t>
            </a:r>
            <a:r>
              <a:rPr lang="ru-RU" sz="2000" i="1" dirty="0" smtClean="0"/>
              <a:t>т.д.);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i="1" dirty="0" smtClean="0"/>
              <a:t>Готовность к формированию интегрированных решений с другими российскими производителями? Направления реализации таких решений.</a:t>
            </a:r>
            <a:endParaRPr lang="ru-RU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3622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6">
      <a:dk1>
        <a:sysClr val="windowText" lastClr="000000"/>
      </a:dk1>
      <a:lt1>
        <a:sysClr val="window" lastClr="FFFFFF"/>
      </a:lt1>
      <a:dk2>
        <a:srgbClr val="FFFFFF"/>
      </a:dk2>
      <a:lt2>
        <a:srgbClr val="003760"/>
      </a:lt2>
      <a:accent1>
        <a:srgbClr val="003760"/>
      </a:accent1>
      <a:accent2>
        <a:srgbClr val="005390"/>
      </a:accent2>
      <a:accent3>
        <a:srgbClr val="005697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6">
    <a:dk1>
      <a:sysClr val="windowText" lastClr="000000"/>
    </a:dk1>
    <a:lt1>
      <a:sysClr val="window" lastClr="FFFFFF"/>
    </a:lt1>
    <a:dk2>
      <a:srgbClr val="FFFFFF"/>
    </a:dk2>
    <a:lt2>
      <a:srgbClr val="003760"/>
    </a:lt2>
    <a:accent1>
      <a:srgbClr val="003760"/>
    </a:accent1>
    <a:accent2>
      <a:srgbClr val="005390"/>
    </a:accent2>
    <a:accent3>
      <a:srgbClr val="005697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2881</TotalTime>
  <Words>378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Название организации и её  символика</vt:lpstr>
      <vt:lpstr>Описание проблем, решение которых возможно за счет применения предлагаемой нанопродукции</vt:lpstr>
      <vt:lpstr>Характеристики предлагаемой нанопродукции</vt:lpstr>
      <vt:lpstr>Сертификация</vt:lpstr>
      <vt:lpstr>Ценовая политика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Гареев Арсен Радикович</cp:lastModifiedBy>
  <cp:revision>237</cp:revision>
  <cp:lastPrinted>2014-01-22T10:44:53Z</cp:lastPrinted>
  <dcterms:created xsi:type="dcterms:W3CDTF">2013-07-04T13:17:48Z</dcterms:created>
  <dcterms:modified xsi:type="dcterms:W3CDTF">2014-01-22T10:51:16Z</dcterms:modified>
</cp:coreProperties>
</file>