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64" r:id="rId2"/>
    <p:sldId id="263" r:id="rId3"/>
    <p:sldId id="262" r:id="rId4"/>
    <p:sldId id="261" r:id="rId5"/>
    <p:sldId id="259" r:id="rId6"/>
    <p:sldId id="258" r:id="rId7"/>
    <p:sldId id="257" r:id="rId8"/>
    <p:sldId id="266" r:id="rId9"/>
  </p:sldIdLst>
  <p:sldSz cx="9144000" cy="6858000" type="screen4x3"/>
  <p:notesSz cx="7010400" cy="92360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09" userDrawn="1">
          <p15:clr>
            <a:srgbClr val="A4A3A4"/>
          </p15:clr>
        </p15:guide>
        <p15:guide id="2" pos="2208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Ольга Владимировна Якунина" initials="ОВЯ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558" autoAdjust="0"/>
    <p:restoredTop sz="90971" autoAdjust="0"/>
  </p:normalViewPr>
  <p:slideViewPr>
    <p:cSldViewPr>
      <p:cViewPr varScale="1">
        <p:scale>
          <a:sx n="102" d="100"/>
          <a:sy n="102" d="100"/>
        </p:scale>
        <p:origin x="1578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88" d="100"/>
          <a:sy n="88" d="100"/>
        </p:scale>
        <p:origin x="-3822" y="-120"/>
      </p:cViewPr>
      <p:guideLst>
        <p:guide orient="horz" pos="2909"/>
        <p:guide pos="2208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/>
          <a:lstStyle>
            <a:lvl1pPr algn="r">
              <a:defRPr sz="1200"/>
            </a:lvl1pPr>
          </a:lstStyle>
          <a:p>
            <a:fld id="{4B49F1F3-9934-448D-AA69-5E33BC69D6FB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95388" y="692150"/>
            <a:ext cx="4619625" cy="34639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830" tIns="46415" rIns="92830" bIns="46415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701040" y="4387136"/>
            <a:ext cx="5608320" cy="4156234"/>
          </a:xfrm>
          <a:prstGeom prst="rect">
            <a:avLst/>
          </a:prstGeom>
        </p:spPr>
        <p:txBody>
          <a:bodyPr vert="horz" lIns="92830" tIns="46415" rIns="92830" bIns="46415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970938" y="8772668"/>
            <a:ext cx="3037840" cy="461804"/>
          </a:xfrm>
          <a:prstGeom prst="rect">
            <a:avLst/>
          </a:prstGeom>
        </p:spPr>
        <p:txBody>
          <a:bodyPr vert="horz" lIns="92830" tIns="46415" rIns="92830" bIns="46415" rtlCol="0" anchor="b"/>
          <a:lstStyle>
            <a:lvl1pPr algn="r">
              <a:defRPr sz="1200"/>
            </a:lvl1pPr>
          </a:lstStyle>
          <a:p>
            <a:fld id="{084798DF-E839-4265-BCF3-CD3CF33DF2D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04547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ru-RU" sz="1000" b="1" dirty="0">
                <a:solidFill>
                  <a:srgbClr val="C00000"/>
                </a:solidFill>
              </a:rPr>
              <a:t>Максимальное количество слайдов в презентации – 7. Максимальное количество видов продукции – 3.</a:t>
            </a:r>
          </a:p>
          <a:p>
            <a:pPr defTabSz="928299">
              <a:defRPr/>
            </a:pPr>
            <a:r>
              <a:rPr lang="ru-RU" sz="1000" b="1" dirty="0">
                <a:solidFill>
                  <a:srgbClr val="C00000"/>
                </a:solidFill>
              </a:rPr>
              <a:t>Возможно включение дополнительных слайдов с иллюстрационными материалами в качестве приложения.</a:t>
            </a:r>
          </a:p>
          <a:p>
            <a:r>
              <a:rPr lang="ru-RU" sz="1000" b="1" dirty="0">
                <a:solidFill>
                  <a:srgbClr val="C00000"/>
                </a:solidFill>
              </a:rPr>
              <a:t>Время выступления с презентацией - 5 минут.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98DF-E839-4265-BCF3-CD3CF33DF2DF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342090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Максимальное количество слайдов в презентации – 7. Максимальное количество видов продукции – 3.</a:t>
            </a:r>
          </a:p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Возможно включение дополнительных слайдов с иллюстрационными материалами в качестве приложения.</a:t>
            </a:r>
          </a:p>
          <a:p>
            <a:r>
              <a:rPr lang="ru-RU" b="1" dirty="0">
                <a:solidFill>
                  <a:srgbClr val="C00000"/>
                </a:solidFill>
              </a:rPr>
              <a:t>Время выступления с презентацией - 5 минут.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98DF-E839-4265-BCF3-CD3CF33DF2DF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321554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Максимальное количество слайдов в презентации – 7. Максимальное количество видов продукции – 3.</a:t>
            </a:r>
          </a:p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Возможно включение дополнительных слайдов с иллюстрационными материалами в качестве приложения.</a:t>
            </a:r>
          </a:p>
          <a:p>
            <a:r>
              <a:rPr lang="ru-RU" b="1" dirty="0">
                <a:solidFill>
                  <a:srgbClr val="C00000"/>
                </a:solidFill>
              </a:rPr>
              <a:t>Время выступления с презентацией - 5 минут.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98DF-E839-4265-BCF3-CD3CF33DF2DF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082772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Максимальное количество слайдов в презентации – 7. Максимальное количество видов продукции – 3.</a:t>
            </a:r>
          </a:p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Возможно включение дополнительных слайдов с иллюстрационными материалами в качестве приложения.</a:t>
            </a:r>
          </a:p>
          <a:p>
            <a:r>
              <a:rPr lang="ru-RU" b="1" dirty="0">
                <a:solidFill>
                  <a:srgbClr val="C00000"/>
                </a:solidFill>
              </a:rPr>
              <a:t>Время выступления с презентацией - 5 минут.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98DF-E839-4265-BCF3-CD3CF33DF2D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4424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Максимальное количество слайдов в презентации – 7. Максимальное количество видов продукции – 3.</a:t>
            </a:r>
          </a:p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Возможно включение дополнительных слайдов с иллюстрационными материалами в качестве приложения.</a:t>
            </a:r>
          </a:p>
          <a:p>
            <a:r>
              <a:rPr lang="ru-RU" b="1" dirty="0">
                <a:solidFill>
                  <a:srgbClr val="C00000"/>
                </a:solidFill>
              </a:rPr>
              <a:t>Время выступления с презентацией - 5 минут.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98DF-E839-4265-BCF3-CD3CF33DF2D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8080078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Максимальное количество слайдов в презентации – 7. Максимальное количество видов продукции – 3.</a:t>
            </a:r>
          </a:p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Возможно включение дополнительных слайдов с иллюстрационными материалами в качестве приложения.</a:t>
            </a:r>
          </a:p>
          <a:p>
            <a:r>
              <a:rPr lang="ru-RU" b="1" dirty="0">
                <a:solidFill>
                  <a:srgbClr val="C00000"/>
                </a:solidFill>
              </a:rPr>
              <a:t>Время выступления с презентацией - 5 минут.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98DF-E839-4265-BCF3-CD3CF33DF2D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8339453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Максимальное количество слайдов в презентации – 7. Максимальное количество видов продукции – 3.</a:t>
            </a:r>
          </a:p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Возможно включение дополнительных слайдов с иллюстрационными материалами в качестве приложения.</a:t>
            </a:r>
          </a:p>
          <a:p>
            <a:r>
              <a:rPr lang="ru-RU" b="1" dirty="0">
                <a:solidFill>
                  <a:srgbClr val="C00000"/>
                </a:solidFill>
              </a:rPr>
              <a:t>Время выступления с презентацией - 5 минут.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98DF-E839-4265-BCF3-CD3CF33DF2DF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526985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Максимальное количество слайдов в презентации – 7. Максимальное количество видов продукции – 3.</a:t>
            </a:r>
          </a:p>
          <a:p>
            <a:pPr defTabSz="928299">
              <a:defRPr/>
            </a:pPr>
            <a:r>
              <a:rPr lang="ru-RU" b="1" dirty="0">
                <a:solidFill>
                  <a:srgbClr val="C00000"/>
                </a:solidFill>
              </a:rPr>
              <a:t>Возможно включение дополнительных слайдов с иллюстрационными материалами в качестве приложения.</a:t>
            </a:r>
          </a:p>
          <a:p>
            <a:r>
              <a:rPr lang="ru-RU" b="1" dirty="0">
                <a:solidFill>
                  <a:srgbClr val="C00000"/>
                </a:solidFill>
              </a:rPr>
              <a:t>Время выступления с презентацией - 5 минут.</a:t>
            </a:r>
          </a:p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4798DF-E839-4265-BCF3-CD3CF33DF2DF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631645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02.10.2017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546569" cy="203132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r>
              <a:rPr lang="ru-RU" b="1" dirty="0"/>
              <a:t>Слайд №1 – (титульный лист</a:t>
            </a:r>
            <a:r>
              <a:rPr lang="ru-RU" b="1" dirty="0" smtClean="0"/>
              <a:t>)</a:t>
            </a:r>
          </a:p>
          <a:p>
            <a:endParaRPr lang="ru-RU" dirty="0"/>
          </a:p>
          <a:p>
            <a:r>
              <a:rPr lang="ru-RU" i="1" dirty="0"/>
              <a:t>Содержание: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название </a:t>
            </a:r>
            <a:r>
              <a:rPr lang="ru-RU" dirty="0"/>
              <a:t>продукта/услуги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краткое </a:t>
            </a:r>
            <a:r>
              <a:rPr lang="ru-RU" dirty="0"/>
              <a:t>описание функционального назначения/области </a:t>
            </a:r>
            <a:r>
              <a:rPr lang="ru-RU" dirty="0" smtClean="0"/>
              <a:t>применения</a:t>
            </a:r>
          </a:p>
          <a:p>
            <a:r>
              <a:rPr lang="ru-RU" dirty="0"/>
              <a:t> </a:t>
            </a:r>
            <a:r>
              <a:rPr lang="ru-RU" dirty="0" smtClean="0"/>
              <a:t>    продукта/услуги </a:t>
            </a:r>
            <a:r>
              <a:rPr lang="ru-RU" dirty="0"/>
              <a:t>(на усмотрение </a:t>
            </a:r>
            <a:r>
              <a:rPr lang="ru-RU" dirty="0" smtClean="0"/>
              <a:t>заявителя)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логотип </a:t>
            </a:r>
            <a:r>
              <a:rPr lang="ru-RU" dirty="0"/>
              <a:t>компании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5496" y="6453335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Настоятельно рекомендуем использовать интерактивные схемы</a:t>
            </a:r>
            <a:r>
              <a:rPr lang="ru-RU" sz="1200" b="1" dirty="0" smtClean="0">
                <a:solidFill>
                  <a:srgbClr val="C00000"/>
                </a:solidFill>
              </a:rPr>
              <a:t>, </a:t>
            </a:r>
            <a:r>
              <a:rPr lang="ru-RU" sz="1200" b="1" dirty="0">
                <a:solidFill>
                  <a:srgbClr val="C00000"/>
                </a:solidFill>
              </a:rPr>
              <a:t>таблицы, наглядные графики, видеоряды вместо сплошного текста. 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203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316416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Слайд №2 – (о компании</a:t>
            </a:r>
            <a:r>
              <a:rPr lang="ru-RU" b="1" dirty="0" smtClean="0"/>
              <a:t>)</a:t>
            </a:r>
          </a:p>
          <a:p>
            <a:endParaRPr lang="ru-RU" dirty="0"/>
          </a:p>
          <a:p>
            <a:r>
              <a:rPr lang="ru-RU" i="1" dirty="0"/>
              <a:t>Содержание: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название </a:t>
            </a:r>
            <a:r>
              <a:rPr lang="ru-RU" dirty="0"/>
              <a:t>предприятия с указанием организационно-правовой формы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дата </a:t>
            </a:r>
            <a:r>
              <a:rPr lang="ru-RU" dirty="0"/>
              <a:t>регистрации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основной </a:t>
            </a:r>
            <a:r>
              <a:rPr lang="ru-RU" dirty="0"/>
              <a:t>заявленный вид деятельности </a:t>
            </a:r>
            <a:r>
              <a:rPr lang="ru-RU" dirty="0" smtClean="0"/>
              <a:t>по ОКВЭД (код и расшифровка)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структура </a:t>
            </a:r>
            <a:r>
              <a:rPr lang="ru-RU" dirty="0"/>
              <a:t>собственников </a:t>
            </a:r>
            <a:r>
              <a:rPr lang="ru-RU" dirty="0" smtClean="0"/>
              <a:t>(частная компания или </a:t>
            </a:r>
            <a:r>
              <a:rPr lang="ru-RU" dirty="0"/>
              <a:t>«25% государство, 75% физические лица»)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местонахождение </a:t>
            </a:r>
            <a:r>
              <a:rPr lang="ru-RU" dirty="0"/>
              <a:t>производства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регион </a:t>
            </a:r>
            <a:r>
              <a:rPr lang="ru-RU" dirty="0"/>
              <a:t>регистрации компании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выручка </a:t>
            </a:r>
            <a:r>
              <a:rPr lang="ru-RU" dirty="0"/>
              <a:t>от реализации без НДС в предшествующем году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средняя </a:t>
            </a:r>
            <a:r>
              <a:rPr lang="ru-RU" dirty="0"/>
              <a:t>численность персонала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опыт исполнения наиболее значимых </a:t>
            </a:r>
            <a:r>
              <a:rPr lang="ru-RU" dirty="0" err="1"/>
              <a:t>госконтрактов</a:t>
            </a:r>
            <a:r>
              <a:rPr lang="ru-RU" dirty="0"/>
              <a:t> (год заключения контракта, заказчик)/в случае отсутствия опыта указать на это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6453335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Настоятельно рекомендуем использовать интерактивные схемы</a:t>
            </a:r>
            <a:r>
              <a:rPr lang="ru-RU" sz="1200" b="1" dirty="0" smtClean="0">
                <a:solidFill>
                  <a:srgbClr val="C00000"/>
                </a:solidFill>
              </a:rPr>
              <a:t>, </a:t>
            </a:r>
            <a:r>
              <a:rPr lang="ru-RU" sz="1200" b="1" dirty="0">
                <a:solidFill>
                  <a:srgbClr val="C00000"/>
                </a:solidFill>
              </a:rPr>
              <a:t>таблицы, наглядные графики, видеоряды вместо сплошного текста. 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00524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460432" cy="369331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Слайд №</a:t>
            </a:r>
            <a:r>
              <a:rPr lang="ru-RU" b="1" dirty="0" smtClean="0"/>
              <a:t>3</a:t>
            </a:r>
            <a:r>
              <a:rPr lang="ru-RU" b="1" dirty="0"/>
              <a:t> </a:t>
            </a:r>
            <a:r>
              <a:rPr lang="ru-RU" b="1" dirty="0" smtClean="0"/>
              <a:t>- (</a:t>
            </a:r>
            <a:r>
              <a:rPr lang="ru-RU" b="1" dirty="0"/>
              <a:t>ф</a:t>
            </a:r>
            <a:r>
              <a:rPr lang="ru-RU" b="1" dirty="0" smtClean="0"/>
              <a:t>ункциональное назначение)</a:t>
            </a:r>
          </a:p>
          <a:p>
            <a:endParaRPr lang="ru-RU" b="1" dirty="0"/>
          </a:p>
          <a:p>
            <a:r>
              <a:rPr lang="ru-RU" i="1" dirty="0"/>
              <a:t>Содержание: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название </a:t>
            </a:r>
            <a:r>
              <a:rPr lang="ru-RU" dirty="0"/>
              <a:t>и предназначение продукта/услуги (с фокусом на рассматриваемую сферу городского хозяйства</a:t>
            </a:r>
            <a:r>
              <a:rPr lang="ru-RU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/>
              <a:t>наличие (оформление) разрешительных документов для использования продукции в данной сфере городского хозяйства (сертификатов/декларации соответствия/регистрационного </a:t>
            </a:r>
            <a:r>
              <a:rPr lang="ru-RU" dirty="0" smtClean="0"/>
              <a:t>удостоверения/лицензии </a:t>
            </a:r>
            <a:r>
              <a:rPr lang="ru-RU" dirty="0"/>
              <a:t>и др.) с указанием </a:t>
            </a:r>
            <a:r>
              <a:rPr lang="ru-RU" dirty="0" smtClean="0"/>
              <a:t>номеров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потенциальные </a:t>
            </a:r>
            <a:r>
              <a:rPr lang="ru-RU" dirty="0"/>
              <a:t>заказчики продукции (указать конкретные типы организаций с фокусом на рассматриваемую сферу городского </a:t>
            </a:r>
            <a:r>
              <a:rPr lang="ru-RU" dirty="0" smtClean="0"/>
              <a:t>хозяйства)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используется </a:t>
            </a:r>
            <a:r>
              <a:rPr lang="ru-RU" dirty="0"/>
              <a:t>ли в </a:t>
            </a:r>
            <a:r>
              <a:rPr lang="ru-RU" dirty="0" smtClean="0"/>
              <a:t>настоящее время данный </a:t>
            </a:r>
            <a:r>
              <a:rPr lang="ru-RU" dirty="0"/>
              <a:t>тип продукции в городском хозяйстве Москвы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6453335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Настоятельно рекомендуем использовать интерактивные схемы</a:t>
            </a:r>
            <a:r>
              <a:rPr lang="ru-RU" sz="1200" b="1" dirty="0" smtClean="0">
                <a:solidFill>
                  <a:srgbClr val="C00000"/>
                </a:solidFill>
              </a:rPr>
              <a:t>, </a:t>
            </a:r>
            <a:r>
              <a:rPr lang="ru-RU" sz="1200" b="1" dirty="0">
                <a:solidFill>
                  <a:srgbClr val="C00000"/>
                </a:solidFill>
              </a:rPr>
              <a:t>таблицы, наглядные графики, видеоряды вместо сплошного текста. 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02412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0444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Слайд №</a:t>
            </a:r>
            <a:r>
              <a:rPr lang="ru-RU" b="1" dirty="0" smtClean="0"/>
              <a:t>4</a:t>
            </a:r>
            <a:r>
              <a:rPr lang="ru-RU" b="1" dirty="0"/>
              <a:t> </a:t>
            </a:r>
            <a:r>
              <a:rPr lang="ru-RU" b="1" dirty="0" smtClean="0"/>
              <a:t>– (</a:t>
            </a:r>
            <a:r>
              <a:rPr lang="ru-RU" b="1" dirty="0"/>
              <a:t>п</a:t>
            </a:r>
            <a:r>
              <a:rPr lang="ru-RU" b="1" dirty="0" smtClean="0"/>
              <a:t>ринцип </a:t>
            </a:r>
            <a:r>
              <a:rPr lang="ru-RU" b="1" dirty="0"/>
              <a:t>действия/устройство </a:t>
            </a:r>
            <a:r>
              <a:rPr lang="ru-RU" b="1" dirty="0" smtClean="0"/>
              <a:t>продукта/схема </a:t>
            </a:r>
            <a:r>
              <a:rPr lang="ru-RU" b="1" dirty="0"/>
              <a:t>оказания </a:t>
            </a:r>
            <a:r>
              <a:rPr lang="ru-RU" b="1" dirty="0" smtClean="0"/>
              <a:t>услуги)</a:t>
            </a:r>
          </a:p>
          <a:p>
            <a:endParaRPr lang="ru-RU" dirty="0"/>
          </a:p>
          <a:p>
            <a:r>
              <a:rPr lang="ru-RU" i="1" dirty="0"/>
              <a:t>Содержание: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принцип </a:t>
            </a:r>
            <a:r>
              <a:rPr lang="ru-RU" dirty="0"/>
              <a:t>действия продукта (с фокусом на принципиально новые механизмы, материалы, конструкцию и т. д.)/схема оказания услуги (с фокусом на принципиально новые подходы</a:t>
            </a:r>
            <a:r>
              <a:rPr lang="ru-RU" dirty="0" smtClean="0"/>
              <a:t>)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наличие </a:t>
            </a:r>
            <a:r>
              <a:rPr lang="ru-RU" dirty="0"/>
              <a:t>(оформление) документов, подтверждающих </a:t>
            </a:r>
            <a:r>
              <a:rPr lang="ru-RU" dirty="0" err="1"/>
              <a:t>правообладание</a:t>
            </a:r>
            <a:r>
              <a:rPr lang="ru-RU" dirty="0"/>
              <a:t> </a:t>
            </a:r>
            <a:r>
              <a:rPr lang="ru-RU" dirty="0" smtClean="0"/>
              <a:t>продуктом</a:t>
            </a:r>
            <a:r>
              <a:rPr lang="ru-RU" dirty="0"/>
              <a:t> </a:t>
            </a:r>
            <a:r>
              <a:rPr lang="ru-RU" dirty="0" smtClean="0"/>
              <a:t>(скан или фото привести в приложении</a:t>
            </a:r>
            <a:r>
              <a:rPr lang="ru-RU" dirty="0"/>
              <a:t>), с указанием </a:t>
            </a:r>
            <a:r>
              <a:rPr lang="ru-RU" dirty="0" smtClean="0"/>
              <a:t>номеров</a:t>
            </a:r>
            <a:endParaRPr lang="ru-RU" dirty="0"/>
          </a:p>
          <a:p>
            <a:pPr marL="285750" indent="-285750">
              <a:buFontTx/>
              <a:buChar char="-"/>
            </a:pP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6453335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Настоятельно рекомендуем использовать интерактивные схемы</a:t>
            </a:r>
            <a:r>
              <a:rPr lang="ru-RU" sz="1200" b="1" dirty="0" smtClean="0">
                <a:solidFill>
                  <a:srgbClr val="C00000"/>
                </a:solidFill>
              </a:rPr>
              <a:t>, </a:t>
            </a:r>
            <a:r>
              <a:rPr lang="ru-RU" sz="1200" b="1" dirty="0">
                <a:solidFill>
                  <a:srgbClr val="C00000"/>
                </a:solidFill>
              </a:rPr>
              <a:t>таблицы, наглядные графики, видеоряды вместо сплошного текста. 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251498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67645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Слайд №</a:t>
            </a:r>
            <a:r>
              <a:rPr lang="ru-RU" b="1" dirty="0" smtClean="0"/>
              <a:t>5</a:t>
            </a:r>
            <a:r>
              <a:rPr lang="ru-RU" dirty="0"/>
              <a:t> </a:t>
            </a:r>
            <a:r>
              <a:rPr lang="ru-RU" b="1" dirty="0" smtClean="0"/>
              <a:t>– (новизна </a:t>
            </a:r>
            <a:r>
              <a:rPr lang="ru-RU" b="1" dirty="0"/>
              <a:t>и экономическая </a:t>
            </a:r>
            <a:r>
              <a:rPr lang="ru-RU" b="1" dirty="0" smtClean="0"/>
              <a:t>эффективность)</a:t>
            </a:r>
          </a:p>
          <a:p>
            <a:endParaRPr lang="ru-RU" b="1" dirty="0"/>
          </a:p>
          <a:p>
            <a:r>
              <a:rPr lang="ru-RU" i="1" dirty="0"/>
              <a:t>Содержание: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преимущества </a:t>
            </a:r>
            <a:r>
              <a:rPr lang="ru-RU" dirty="0"/>
              <a:t>по сравнению с аналогами/конкурентами с указанием конкретных числовых показателей (например: срок эксплуатации на 5 лет больше 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</a:t>
            </a:r>
            <a:r>
              <a:rPr lang="ru-RU" dirty="0"/>
              <a:t>сравнению с…) либо указание на отсутствие аналогов/конкурентов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сравнительная </a:t>
            </a:r>
            <a:r>
              <a:rPr lang="ru-RU" dirty="0"/>
              <a:t>стоимость </a:t>
            </a:r>
            <a:r>
              <a:rPr lang="ru-RU" dirty="0" smtClean="0"/>
              <a:t>закупки/жизненного цикла продукции относительно </a:t>
            </a:r>
            <a:r>
              <a:rPr lang="ru-RU" dirty="0" smtClean="0"/>
              <a:t>аналогов/конкурентов</a:t>
            </a:r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35496" y="6453335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Настоятельно рекомендуем использовать интерактивные схемы</a:t>
            </a:r>
            <a:r>
              <a:rPr lang="ru-RU" sz="1200" b="1" dirty="0" smtClean="0">
                <a:solidFill>
                  <a:srgbClr val="C00000"/>
                </a:solidFill>
              </a:rPr>
              <a:t>, </a:t>
            </a:r>
            <a:r>
              <a:rPr lang="ru-RU" sz="1200" b="1" dirty="0">
                <a:solidFill>
                  <a:srgbClr val="C00000"/>
                </a:solidFill>
              </a:rPr>
              <a:t>таблицы, наглядные графики, видеоряды вместо сплошного текста. 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99819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8712968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Слайд № 6 </a:t>
            </a:r>
            <a:r>
              <a:rPr lang="ru-RU" b="1" dirty="0" smtClean="0"/>
              <a:t>- (</a:t>
            </a:r>
            <a:r>
              <a:rPr lang="ru-RU" b="1" dirty="0"/>
              <a:t>в</a:t>
            </a:r>
            <a:r>
              <a:rPr lang="ru-RU" b="1" dirty="0" smtClean="0"/>
              <a:t>остребованность)</a:t>
            </a:r>
          </a:p>
          <a:p>
            <a:endParaRPr lang="ru-RU" dirty="0"/>
          </a:p>
          <a:p>
            <a:r>
              <a:rPr lang="ru-RU" i="1" dirty="0"/>
              <a:t>Содержание</a:t>
            </a:r>
            <a:r>
              <a:rPr lang="ru-RU" i="1" dirty="0" smtClean="0"/>
              <a:t>: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какую </a:t>
            </a:r>
            <a:r>
              <a:rPr lang="ru-RU" dirty="0"/>
              <a:t>городскую проблему решает </a:t>
            </a:r>
            <a:r>
              <a:rPr lang="ru-RU" dirty="0" smtClean="0"/>
              <a:t>продукт/услуга (включая </a:t>
            </a:r>
            <a:r>
              <a:rPr lang="ru-RU" dirty="0" err="1" smtClean="0"/>
              <a:t>импортозамещение</a:t>
            </a:r>
            <a:r>
              <a:rPr lang="ru-RU" dirty="0" smtClean="0"/>
              <a:t>)/ каковы преимущества для города/населения от внедрения продукции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доля </a:t>
            </a:r>
            <a:r>
              <a:rPr lang="ru-RU" dirty="0"/>
              <a:t>отечественных комплектующих, перспективы увеличения этой </a:t>
            </a:r>
            <a:r>
              <a:rPr lang="ru-RU" dirty="0" smtClean="0"/>
              <a:t>доли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где уже используется</a:t>
            </a:r>
            <a:endParaRPr lang="ru-RU" dirty="0"/>
          </a:p>
          <a:p>
            <a:endParaRPr lang="ru-RU" dirty="0"/>
          </a:p>
          <a:p>
            <a:r>
              <a:rPr lang="ru-RU" b="1" dirty="0"/>
              <a:t> 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35496" y="6453335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Настоятельно рекомендуем использовать интерактивные схемы,  таблицы, наглядные графики, видеоряды вместо сплошного текста. 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010052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6174432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/>
              <a:t>Слайд № </a:t>
            </a:r>
            <a:r>
              <a:rPr lang="ru-RU" b="1" dirty="0" smtClean="0"/>
              <a:t>7 – (заключительный)</a:t>
            </a:r>
          </a:p>
          <a:p>
            <a:endParaRPr lang="ru-RU" dirty="0"/>
          </a:p>
          <a:p>
            <a:r>
              <a:rPr lang="ru-RU" i="1" dirty="0"/>
              <a:t>Содержание</a:t>
            </a:r>
            <a:r>
              <a:rPr lang="ru-RU" i="1" dirty="0" smtClean="0"/>
              <a:t>:</a:t>
            </a:r>
            <a:endParaRPr lang="ru-RU" dirty="0" smtClean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контакты </a:t>
            </a:r>
            <a:r>
              <a:rPr lang="ru-RU" dirty="0"/>
              <a:t>с обязательным </a:t>
            </a:r>
            <a:r>
              <a:rPr lang="ru-RU" dirty="0" smtClean="0"/>
              <a:t>указанием </a:t>
            </a:r>
            <a:r>
              <a:rPr lang="ru-RU" dirty="0"/>
              <a:t>контактного лица, номера </a:t>
            </a:r>
            <a:r>
              <a:rPr lang="ru-RU" dirty="0" smtClean="0"/>
              <a:t>мобильного </a:t>
            </a:r>
            <a:r>
              <a:rPr lang="ru-RU" dirty="0"/>
              <a:t>телефона и адреса электронной почты</a:t>
            </a:r>
          </a:p>
          <a:p>
            <a:r>
              <a:rPr lang="ru-RU" dirty="0"/>
              <a:t> 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35496" y="6453335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Настоятельно рекомендуем использовать интерактивные схемы</a:t>
            </a:r>
            <a:r>
              <a:rPr lang="ru-RU" sz="1200" b="1" dirty="0" smtClean="0">
                <a:solidFill>
                  <a:srgbClr val="C00000"/>
                </a:solidFill>
              </a:rPr>
              <a:t>, </a:t>
            </a:r>
            <a:r>
              <a:rPr lang="ru-RU" sz="1200" b="1" dirty="0">
                <a:solidFill>
                  <a:srgbClr val="C00000"/>
                </a:solidFill>
              </a:rPr>
              <a:t>таблицы, наглядные графики, видеоряды вместо сплошного текста. 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68516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51520" y="548680"/>
            <a:ext cx="6768752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Фото документов</a:t>
            </a:r>
            <a:r>
              <a:rPr lang="ru-RU" dirty="0"/>
              <a:t>, подтверждающих </a:t>
            </a:r>
            <a:r>
              <a:rPr lang="ru-RU" dirty="0" err="1" smtClean="0"/>
              <a:t>правообладание</a:t>
            </a:r>
            <a:endParaRPr lang="ru-RU" dirty="0"/>
          </a:p>
          <a:p>
            <a:pPr marL="285750" indent="-285750">
              <a:buFont typeface="Arial" pitchFamily="34" charset="0"/>
              <a:buChar char="•"/>
            </a:pPr>
            <a:r>
              <a:rPr lang="ru-RU" dirty="0" smtClean="0"/>
              <a:t>Фото разрешительной документации </a:t>
            </a:r>
            <a:r>
              <a:rPr lang="ru-RU" dirty="0"/>
              <a:t>для использования продукции в данной сфере городского хозяйства (</a:t>
            </a:r>
            <a:r>
              <a:rPr lang="ru-RU" dirty="0" smtClean="0"/>
              <a:t>сертификаты/декларации соответствия/регистрационные </a:t>
            </a:r>
            <a:r>
              <a:rPr lang="ru-RU" dirty="0"/>
              <a:t>удостоверения и др</a:t>
            </a:r>
            <a:r>
              <a:rPr lang="ru-RU" dirty="0" smtClean="0"/>
              <a:t>.)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572000" y="147990"/>
            <a:ext cx="4392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b="1" dirty="0" smtClean="0"/>
              <a:t>Приложение 1.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35496" y="6453335"/>
            <a:ext cx="96490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200" b="1" dirty="0">
                <a:solidFill>
                  <a:srgbClr val="C00000"/>
                </a:solidFill>
              </a:rPr>
              <a:t>Настоятельно рекомендуем использовать интерактивные схемы</a:t>
            </a:r>
            <a:r>
              <a:rPr lang="ru-RU" sz="1200" b="1" dirty="0" smtClean="0">
                <a:solidFill>
                  <a:srgbClr val="C00000"/>
                </a:solidFill>
              </a:rPr>
              <a:t>, </a:t>
            </a:r>
            <a:r>
              <a:rPr lang="ru-RU" sz="1200" b="1" dirty="0">
                <a:solidFill>
                  <a:srgbClr val="C00000"/>
                </a:solidFill>
              </a:rPr>
              <a:t>таблицы, наглядные графики, видеоряды вместо сплошного текста. </a:t>
            </a:r>
          </a:p>
          <a:p>
            <a:endParaRPr lang="ru-RU" sz="1200" b="1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74555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4700</TotalTime>
  <Words>768</Words>
  <Application>Microsoft Office PowerPoint</Application>
  <PresentationFormat>Экран (4:3)</PresentationFormat>
  <Paragraphs>92</Paragraphs>
  <Slides>8</Slides>
  <Notes>8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1" baseType="lpstr">
      <vt:lpstr>Arial</vt:lpstr>
      <vt:lpstr>Calibri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Ольга Владимировна Якунина</dc:creator>
  <cp:lastModifiedBy>Булатов Николай</cp:lastModifiedBy>
  <cp:revision>26</cp:revision>
  <dcterms:created xsi:type="dcterms:W3CDTF">2016-04-27T13:16:24Z</dcterms:created>
  <dcterms:modified xsi:type="dcterms:W3CDTF">2017-10-02T12:59:10Z</dcterms:modified>
</cp:coreProperties>
</file>