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1"/>
    <p:sldMasterId id="2147483726" r:id="rId2"/>
    <p:sldMasterId id="2147483731" r:id="rId3"/>
  </p:sldMasterIdLst>
  <p:notesMasterIdLst>
    <p:notesMasterId r:id="rId20"/>
  </p:notesMasterIdLst>
  <p:handoutMasterIdLst>
    <p:handoutMasterId r:id="rId21"/>
  </p:handoutMasterIdLst>
  <p:sldIdLst>
    <p:sldId id="361" r:id="rId4"/>
    <p:sldId id="356" r:id="rId5"/>
    <p:sldId id="357" r:id="rId6"/>
    <p:sldId id="330" r:id="rId7"/>
    <p:sldId id="351" r:id="rId8"/>
    <p:sldId id="353" r:id="rId9"/>
    <p:sldId id="354" r:id="rId10"/>
    <p:sldId id="364" r:id="rId11"/>
    <p:sldId id="359" r:id="rId12"/>
    <p:sldId id="365" r:id="rId13"/>
    <p:sldId id="368" r:id="rId14"/>
    <p:sldId id="369" r:id="rId15"/>
    <p:sldId id="370" r:id="rId16"/>
    <p:sldId id="371" r:id="rId17"/>
    <p:sldId id="372" r:id="rId18"/>
    <p:sldId id="358" r:id="rId19"/>
  </p:sldIdLst>
  <p:sldSz cx="10287000" cy="6858000" type="35mm"/>
  <p:notesSz cx="9926638" cy="6797675"/>
  <p:custDataLst>
    <p:tags r:id="rId22"/>
  </p:custDataLst>
  <p:defaultTextStyle>
    <a:defPPr>
      <a:defRPr lang="ru-RU"/>
    </a:defPPr>
    <a:lvl1pPr marL="0" algn="l" defTabSz="4673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67382" algn="l" defTabSz="4673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34766" algn="l" defTabSz="4673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02148" algn="l" defTabSz="4673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69533" algn="l" defTabSz="4673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36915" algn="l" defTabSz="4673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04297" algn="l" defTabSz="4673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71679" algn="l" defTabSz="4673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739061" algn="l" defTabSz="4673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Стандартный раздел" id="{F29B6314-F15C-4A43-A3E6-B8C856881E95}">
          <p14:sldIdLst>
            <p14:sldId id="361"/>
            <p14:sldId id="356"/>
            <p14:sldId id="357"/>
            <p14:sldId id="330"/>
            <p14:sldId id="351"/>
            <p14:sldId id="353"/>
            <p14:sldId id="354"/>
            <p14:sldId id="364"/>
            <p14:sldId id="359"/>
            <p14:sldId id="365"/>
            <p14:sldId id="368"/>
            <p14:sldId id="369"/>
            <p14:sldId id="370"/>
            <p14:sldId id="371"/>
            <p14:sldId id="372"/>
            <p14:sldId id="35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340">
          <p15:clr>
            <a:srgbClr val="A4A3A4"/>
          </p15:clr>
        </p15:guide>
        <p15:guide id="2" pos="3374">
          <p15:clr>
            <a:srgbClr val="A4A3A4"/>
          </p15:clr>
        </p15:guide>
        <p15:guide id="3" orient="horz" pos="2123">
          <p15:clr>
            <a:srgbClr val="A4A3A4"/>
          </p15:clr>
        </p15:guide>
        <p15:guide id="4" pos="324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  <p15:guide id="3" orient="horz" pos="2141">
          <p15:clr>
            <a:srgbClr val="A4A3A4"/>
          </p15:clr>
        </p15:guide>
        <p15:guide id="4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2674"/>
    <a:srgbClr val="000000"/>
    <a:srgbClr val="EE3124"/>
    <a:srgbClr val="FF0000"/>
    <a:srgbClr val="558ED5"/>
    <a:srgbClr val="333399"/>
    <a:srgbClr val="009999"/>
    <a:srgbClr val="CC3399"/>
    <a:srgbClr val="CC0099"/>
    <a:srgbClr val="0062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54" autoAdjust="0"/>
    <p:restoredTop sz="89203" autoAdjust="0"/>
  </p:normalViewPr>
  <p:slideViewPr>
    <p:cSldViewPr snapToGrid="0" snapToObjects="1" showGuides="1">
      <p:cViewPr>
        <p:scale>
          <a:sx n="100" d="100"/>
          <a:sy n="100" d="100"/>
        </p:scale>
        <p:origin x="-852" y="-72"/>
      </p:cViewPr>
      <p:guideLst>
        <p:guide orient="horz" pos="2340"/>
        <p:guide orient="horz" pos="2123"/>
        <p:guide pos="3374"/>
        <p:guide pos="3247"/>
      </p:guideLst>
    </p:cSldViewPr>
  </p:slideViewPr>
  <p:outlineViewPr>
    <p:cViewPr>
      <p:scale>
        <a:sx n="33" d="100"/>
        <a:sy n="33" d="100"/>
      </p:scale>
      <p:origin x="0" y="135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392"/>
    </p:cViewPr>
  </p:sorterViewPr>
  <p:notesViewPr>
    <p:cSldViewPr snapToGrid="0" snapToObjects="1">
      <p:cViewPr>
        <p:scale>
          <a:sx n="155" d="100"/>
          <a:sy n="155" d="100"/>
        </p:scale>
        <p:origin x="-1712" y="-176"/>
      </p:cViewPr>
      <p:guideLst>
        <p:guide orient="horz" pos="3127"/>
        <p:guide orient="horz" pos="2141"/>
        <p:guide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6091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51175" y="509588"/>
            <a:ext cx="382428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456826" y="3228896"/>
            <a:ext cx="7012987" cy="3058954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480469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67382" rtl="0" eaLnBrk="1" latinLnBrk="0" hangingPunct="1">
      <a:lnSpc>
        <a:spcPts val="1596"/>
      </a:lnSpc>
      <a:defRPr sz="1000" kern="1200">
        <a:solidFill>
          <a:schemeClr val="tx1"/>
        </a:solidFill>
        <a:latin typeface="Verdana"/>
        <a:ea typeface="+mn-ea"/>
        <a:cs typeface="+mn-cs"/>
      </a:defRPr>
    </a:lvl1pPr>
    <a:lvl2pPr marL="467382" algn="l" defTabSz="467382" rtl="0" eaLnBrk="1" latinLnBrk="0" hangingPunct="1">
      <a:lnSpc>
        <a:spcPts val="1596"/>
      </a:lnSpc>
      <a:defRPr sz="1000" kern="1200">
        <a:solidFill>
          <a:schemeClr val="tx1"/>
        </a:solidFill>
        <a:latin typeface="Verdana"/>
        <a:ea typeface="+mn-ea"/>
        <a:cs typeface="+mn-cs"/>
      </a:defRPr>
    </a:lvl2pPr>
    <a:lvl3pPr marL="934766" algn="l" defTabSz="467382" rtl="0" eaLnBrk="1" latinLnBrk="0" hangingPunct="1">
      <a:lnSpc>
        <a:spcPts val="1596"/>
      </a:lnSpc>
      <a:defRPr sz="1000" kern="1200">
        <a:solidFill>
          <a:schemeClr val="tx1"/>
        </a:solidFill>
        <a:latin typeface="Verdana"/>
        <a:ea typeface="+mn-ea"/>
        <a:cs typeface="+mn-cs"/>
      </a:defRPr>
    </a:lvl3pPr>
    <a:lvl4pPr marL="1402148" algn="l" defTabSz="467382" rtl="0" eaLnBrk="1" latinLnBrk="0" hangingPunct="1">
      <a:lnSpc>
        <a:spcPts val="1596"/>
      </a:lnSpc>
      <a:defRPr sz="1000" kern="1200">
        <a:solidFill>
          <a:schemeClr val="tx1"/>
        </a:solidFill>
        <a:latin typeface="Verdana"/>
        <a:ea typeface="+mn-ea"/>
        <a:cs typeface="+mn-cs"/>
      </a:defRPr>
    </a:lvl4pPr>
    <a:lvl5pPr marL="1869533" algn="l" defTabSz="467382" rtl="0" eaLnBrk="1" latinLnBrk="0" hangingPunct="1">
      <a:lnSpc>
        <a:spcPts val="1596"/>
      </a:lnSpc>
      <a:defRPr sz="1000" kern="1200">
        <a:solidFill>
          <a:schemeClr val="tx1"/>
        </a:solidFill>
        <a:latin typeface="Verdana"/>
        <a:ea typeface="+mn-ea"/>
        <a:cs typeface="+mn-cs"/>
      </a:defRPr>
    </a:lvl5pPr>
    <a:lvl6pPr marL="2336915" algn="l" defTabSz="4673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04297" algn="l" defTabSz="4673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71679" algn="l" defTabSz="4673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9061" algn="l" defTabSz="4673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51175" y="509588"/>
            <a:ext cx="3824288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/>
              <a:t>НТИ: контент для посева на площадках </a:t>
            </a:r>
            <a:r>
              <a:rPr lang="ru-RU" sz="1100" err="1"/>
              <a:t>нишевых</a:t>
            </a:r>
            <a:r>
              <a:rPr lang="ru-RU" sz="1100"/>
              <a:t> медиа, популяризация тематик рынков через конкурс </a:t>
            </a:r>
            <a:r>
              <a:rPr lang="en-US" sz="1100"/>
              <a:t>Tech in Media</a:t>
            </a:r>
            <a:r>
              <a:rPr lang="ru-RU" sz="1100"/>
              <a:t>, контент для специальных мероприятий </a:t>
            </a:r>
            <a:r>
              <a:rPr lang="en-US" sz="1100"/>
              <a:t>alumni-</a:t>
            </a:r>
            <a:r>
              <a:rPr lang="ru-RU" sz="1100"/>
              <a:t>сообщества, эксперты и члены жюри конкурса </a:t>
            </a:r>
            <a:r>
              <a:rPr lang="en-US" sz="1100"/>
              <a:t>Tech in Media </a:t>
            </a:r>
            <a:r>
              <a:rPr lang="ru-RU" sz="1100"/>
              <a:t>из числа РГ НТИ</a:t>
            </a:r>
            <a:r>
              <a:rPr lang="en-US" sz="1100"/>
              <a:t>;</a:t>
            </a:r>
            <a:endParaRPr lang="ru-RU" sz="110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err="1"/>
              <a:t>Техуспех</a:t>
            </a:r>
            <a:r>
              <a:rPr lang="ru-RU" sz="1100"/>
              <a:t>: контент для специальных мероприятий </a:t>
            </a:r>
            <a:r>
              <a:rPr lang="en-US" sz="1100"/>
              <a:t>alumni-</a:t>
            </a:r>
            <a:r>
              <a:rPr lang="ru-RU" sz="1100"/>
              <a:t>сообщества </a:t>
            </a:r>
            <a:r>
              <a:rPr lang="en-US" sz="1100"/>
              <a:t>Tech in Media (</a:t>
            </a:r>
            <a:r>
              <a:rPr lang="ru-RU" sz="1100"/>
              <a:t>пресс-туры на закрытые технологические объекты, закрытые пресс-брифинги и </a:t>
            </a:r>
            <a:r>
              <a:rPr lang="ru-RU" sz="1100" err="1"/>
              <a:t>тд</a:t>
            </a:r>
            <a:r>
              <a:rPr lang="ru-RU" sz="1100"/>
              <a:t>. и </a:t>
            </a:r>
            <a:r>
              <a:rPr lang="ru-RU" sz="1100" err="1"/>
              <a:t>тп</a:t>
            </a:r>
            <a:r>
              <a:rPr lang="ru-RU" sz="1100"/>
              <a:t>.)</a:t>
            </a:r>
            <a:r>
              <a:rPr lang="en-US" sz="1100"/>
              <a:t>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/>
              <a:t>инвестиционный блок: продвижение портфельных компаний, фондов</a:t>
            </a:r>
            <a:r>
              <a:rPr lang="en-US" sz="1100"/>
              <a:t>;</a:t>
            </a:r>
            <a:endParaRPr lang="ru-RU" sz="110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/>
              <a:t>PR-</a:t>
            </a:r>
            <a:r>
              <a:rPr lang="ru-RU" sz="1100"/>
              <a:t>служба: координация усилий в области продвижение бренда РВК, проектов РВК, координация партнерской сети.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ru-RU" sz="1100"/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872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741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0.jpe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emf"/><Relationship Id="rId5" Type="http://schemas.openxmlformats.org/officeDocument/2006/relationships/image" Target="../media/image9.emf"/><Relationship Id="rId4" Type="http://schemas.openxmlformats.org/officeDocument/2006/relationships/oleObject" Target="../embeddings/oleObject3.bin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0.jpeg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.emf"/><Relationship Id="rId5" Type="http://schemas.openxmlformats.org/officeDocument/2006/relationships/image" Target="../media/image9.emf"/><Relationship Id="rId4" Type="http://schemas.openxmlformats.org/officeDocument/2006/relationships/oleObject" Target="../embeddings/oleObject5.bin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32" t="4465" r="-1" b="7836"/>
          <a:stretch/>
        </p:blipFill>
        <p:spPr bwMode="auto">
          <a:xfrm>
            <a:off x="0" y="8"/>
            <a:ext cx="74136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Изображение 4" descr="logo_eng_c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33" y="2701763"/>
            <a:ext cx="2784340" cy="104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14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пиктограм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Иллюстрированный список из пяти пунктов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DINPro"/>
                <a:cs typeface="DINPro"/>
              </a:defRPr>
            </a:lvl1pPr>
          </a:lstStyle>
          <a:p>
            <a:r>
              <a:rPr lang="ru-RU" dirty="0">
                <a:latin typeface="Verdana"/>
                <a:cs typeface="Verdana"/>
              </a:rPr>
              <a:t>6 ноября 2014 года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C76C-CF9A-B645-A5DE-487E37C771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35978" y="3746119"/>
            <a:ext cx="1542575" cy="2120318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000" baseline="0"/>
            </a:lvl1pPr>
            <a:lvl2pPr marL="467382" indent="0">
              <a:buFont typeface="+mj-lt"/>
              <a:buNone/>
              <a:defRPr/>
            </a:lvl2pPr>
            <a:lvl3pPr marL="1256742" indent="-321978">
              <a:buFont typeface="+mj-lt"/>
              <a:buAutoNum type="arabicPeriod"/>
              <a:defRPr/>
            </a:lvl3pPr>
          </a:lstStyle>
          <a:p>
            <a:pPr lvl="0"/>
            <a:r>
              <a:rPr lang="ru-RU" dirty="0"/>
              <a:t>Текст, который сопровождает иллюстрацию</a:t>
            </a:r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2502097" y="3746119"/>
            <a:ext cx="1542575" cy="2120318"/>
          </a:xfrm>
        </p:spPr>
        <p:txBody>
          <a:bodyPr/>
          <a:lstStyle>
            <a:lvl1pPr marL="0" indent="0">
              <a:buFont typeface="+mj-lt"/>
              <a:buNone/>
              <a:defRPr sz="1000" baseline="0"/>
            </a:lvl1pPr>
            <a:lvl2pPr marL="467382" indent="0">
              <a:buFont typeface="+mj-lt"/>
              <a:buNone/>
              <a:defRPr sz="1000"/>
            </a:lvl2pPr>
            <a:lvl3pPr marL="1256742" indent="-321978">
              <a:buFont typeface="+mj-lt"/>
              <a:buAutoNum type="arabicPeriod"/>
              <a:defRPr/>
            </a:lvl3pPr>
          </a:lstStyle>
          <a:p>
            <a:pPr lvl="0"/>
            <a:r>
              <a:rPr lang="ru-RU" dirty="0"/>
              <a:t>Текст, который сопровождает иллюстрацию</a:t>
            </a:r>
          </a:p>
          <a:p>
            <a:pPr lvl="1"/>
            <a:endParaRPr lang="ru-RU" dirty="0"/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4371480" y="3746119"/>
            <a:ext cx="1542575" cy="2120318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000" baseline="0"/>
            </a:lvl1pPr>
            <a:lvl2pPr marL="467382" indent="0">
              <a:buFont typeface="+mj-lt"/>
              <a:buNone/>
              <a:defRPr/>
            </a:lvl2pPr>
            <a:lvl3pPr marL="1256742" indent="-321978">
              <a:buFont typeface="+mj-lt"/>
              <a:buAutoNum type="arabicPeriod"/>
              <a:defRPr/>
            </a:lvl3pPr>
          </a:lstStyle>
          <a:p>
            <a:pPr lvl="0"/>
            <a:r>
              <a:rPr lang="ru-RU" dirty="0"/>
              <a:t>Текст, который сопровождает иллюстрацию</a:t>
            </a:r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6" hasCustomPrompt="1"/>
          </p:nvPr>
        </p:nvSpPr>
        <p:spPr>
          <a:xfrm>
            <a:off x="6240864" y="3746119"/>
            <a:ext cx="1542575" cy="2120318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000" baseline="0"/>
            </a:lvl1pPr>
            <a:lvl2pPr marL="467382" indent="0">
              <a:buFont typeface="+mj-lt"/>
              <a:buNone/>
              <a:defRPr/>
            </a:lvl2pPr>
            <a:lvl3pPr marL="1256742" indent="-321978">
              <a:buFont typeface="+mj-lt"/>
              <a:buAutoNum type="arabicPeriod"/>
              <a:defRPr/>
            </a:lvl3pPr>
          </a:lstStyle>
          <a:p>
            <a:pPr lvl="0"/>
            <a:r>
              <a:rPr lang="ru-RU" dirty="0"/>
              <a:t>Текст, который сопровождает иллюстрацию</a:t>
            </a:r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8120697" y="3746119"/>
            <a:ext cx="1542575" cy="2120318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000" baseline="0"/>
            </a:lvl1pPr>
            <a:lvl2pPr marL="467382" indent="0">
              <a:buFont typeface="+mj-lt"/>
              <a:buNone/>
              <a:defRPr/>
            </a:lvl2pPr>
            <a:lvl3pPr marL="1256742" indent="-321978">
              <a:buFont typeface="+mj-lt"/>
              <a:buAutoNum type="arabicPeriod"/>
              <a:defRPr/>
            </a:lvl3pPr>
          </a:lstStyle>
          <a:p>
            <a:pPr lvl="0"/>
            <a:r>
              <a:rPr lang="ru-RU" dirty="0"/>
              <a:t>Текст, который сопровождает иллюстрацию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8" hasCustomPrompt="1"/>
          </p:nvPr>
        </p:nvSpPr>
        <p:spPr>
          <a:xfrm>
            <a:off x="632530" y="2059999"/>
            <a:ext cx="1546182" cy="14558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8" name="Рисунок 12"/>
          <p:cNvSpPr>
            <a:spLocks noGrp="1"/>
          </p:cNvSpPr>
          <p:nvPr>
            <p:ph type="pic" sz="quarter" idx="19" hasCustomPrompt="1"/>
          </p:nvPr>
        </p:nvSpPr>
        <p:spPr>
          <a:xfrm>
            <a:off x="2498491" y="2059999"/>
            <a:ext cx="1546182" cy="14558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9" name="Рисунок 12"/>
          <p:cNvSpPr>
            <a:spLocks noGrp="1"/>
          </p:cNvSpPr>
          <p:nvPr>
            <p:ph type="pic" sz="quarter" idx="20" hasCustomPrompt="1"/>
          </p:nvPr>
        </p:nvSpPr>
        <p:spPr>
          <a:xfrm>
            <a:off x="4371482" y="2059999"/>
            <a:ext cx="1546182" cy="14558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20" name="Рисунок 12"/>
          <p:cNvSpPr>
            <a:spLocks noGrp="1"/>
          </p:cNvSpPr>
          <p:nvPr>
            <p:ph type="pic" sz="quarter" idx="21" hasCustomPrompt="1"/>
          </p:nvPr>
        </p:nvSpPr>
        <p:spPr>
          <a:xfrm>
            <a:off x="6237257" y="2059999"/>
            <a:ext cx="1546182" cy="14558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21" name="Рисунок 12"/>
          <p:cNvSpPr>
            <a:spLocks noGrp="1"/>
          </p:cNvSpPr>
          <p:nvPr>
            <p:ph type="pic" sz="quarter" idx="22" hasCustomPrompt="1"/>
          </p:nvPr>
        </p:nvSpPr>
        <p:spPr>
          <a:xfrm>
            <a:off x="8103056" y="2059999"/>
            <a:ext cx="1546182" cy="14558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1880740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пикто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Иллюстрированный список из</a:t>
            </a:r>
            <a:r>
              <a:rPr lang="en-US" dirty="0"/>
              <a:t> </a:t>
            </a:r>
            <a:r>
              <a:rPr lang="ru-RU" dirty="0"/>
              <a:t>четырех пунктов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DINPro"/>
                <a:cs typeface="DINPro"/>
              </a:defRPr>
            </a:lvl1pPr>
          </a:lstStyle>
          <a:p>
            <a:r>
              <a:rPr lang="ru-RU" dirty="0">
                <a:latin typeface="Verdana"/>
                <a:cs typeface="Verdana"/>
              </a:rPr>
              <a:t>6 ноября 2014 года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C76C-CF9A-B645-A5DE-487E37C771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35978" y="3746119"/>
            <a:ext cx="1542575" cy="2120318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000" baseline="0"/>
            </a:lvl1pPr>
            <a:lvl2pPr marL="467382" indent="0">
              <a:buFont typeface="+mj-lt"/>
              <a:buNone/>
              <a:defRPr/>
            </a:lvl2pPr>
            <a:lvl3pPr marL="1256742" indent="-321978">
              <a:buFont typeface="+mj-lt"/>
              <a:buAutoNum type="arabicPeriod"/>
              <a:defRPr/>
            </a:lvl3pPr>
          </a:lstStyle>
          <a:p>
            <a:pPr lvl="0"/>
            <a:r>
              <a:rPr lang="ru-RU" dirty="0"/>
              <a:t>Текст, который сопровождает иллюстрацию</a:t>
            </a:r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2502097" y="3746119"/>
            <a:ext cx="1542575" cy="2120318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000" baseline="0"/>
            </a:lvl1pPr>
            <a:lvl2pPr marL="467382" indent="0">
              <a:buFont typeface="+mj-lt"/>
              <a:buNone/>
              <a:defRPr/>
            </a:lvl2pPr>
            <a:lvl3pPr marL="1256742" indent="-321978">
              <a:buFont typeface="+mj-lt"/>
              <a:buAutoNum type="arabicPeriod"/>
              <a:defRPr/>
            </a:lvl3pPr>
          </a:lstStyle>
          <a:p>
            <a:pPr lvl="0"/>
            <a:r>
              <a:rPr lang="ru-RU" dirty="0"/>
              <a:t>Текст, который сопровождает иллюстрацию</a:t>
            </a:r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4371480" y="3746119"/>
            <a:ext cx="1542575" cy="2120318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000" baseline="0"/>
            </a:lvl1pPr>
            <a:lvl2pPr marL="467382" indent="0">
              <a:buFont typeface="+mj-lt"/>
              <a:buNone/>
              <a:defRPr/>
            </a:lvl2pPr>
            <a:lvl3pPr marL="1256742" indent="-321978">
              <a:buFont typeface="+mj-lt"/>
              <a:buAutoNum type="arabicPeriod"/>
              <a:defRPr/>
            </a:lvl3pPr>
          </a:lstStyle>
          <a:p>
            <a:pPr lvl="0"/>
            <a:r>
              <a:rPr lang="ru-RU" dirty="0"/>
              <a:t>Текст, который сопровождает иллюстрацию</a:t>
            </a:r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6" hasCustomPrompt="1"/>
          </p:nvPr>
        </p:nvSpPr>
        <p:spPr>
          <a:xfrm>
            <a:off x="6240864" y="3746119"/>
            <a:ext cx="1542575" cy="2120318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000" baseline="0"/>
            </a:lvl1pPr>
            <a:lvl2pPr marL="467382" indent="0">
              <a:buFont typeface="+mj-lt"/>
              <a:buNone/>
              <a:defRPr/>
            </a:lvl2pPr>
            <a:lvl3pPr marL="1256742" indent="-321978">
              <a:buFont typeface="+mj-lt"/>
              <a:buAutoNum type="arabicPeriod"/>
              <a:defRPr/>
            </a:lvl3pPr>
          </a:lstStyle>
          <a:p>
            <a:pPr lvl="0"/>
            <a:r>
              <a:rPr lang="ru-RU" dirty="0"/>
              <a:t>Текст, который сопровождает иллюстрацию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8" hasCustomPrompt="1"/>
          </p:nvPr>
        </p:nvSpPr>
        <p:spPr>
          <a:xfrm>
            <a:off x="632530" y="2059999"/>
            <a:ext cx="1546182" cy="14558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8" name="Рисунок 12"/>
          <p:cNvSpPr>
            <a:spLocks noGrp="1"/>
          </p:cNvSpPr>
          <p:nvPr>
            <p:ph type="pic" sz="quarter" idx="19" hasCustomPrompt="1"/>
          </p:nvPr>
        </p:nvSpPr>
        <p:spPr>
          <a:xfrm>
            <a:off x="2498491" y="2059999"/>
            <a:ext cx="1546182" cy="14558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9" name="Рисунок 12"/>
          <p:cNvSpPr>
            <a:spLocks noGrp="1"/>
          </p:cNvSpPr>
          <p:nvPr>
            <p:ph type="pic" sz="quarter" idx="20" hasCustomPrompt="1"/>
          </p:nvPr>
        </p:nvSpPr>
        <p:spPr>
          <a:xfrm>
            <a:off x="4371482" y="2059999"/>
            <a:ext cx="1546182" cy="14558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20" name="Рисунок 12"/>
          <p:cNvSpPr>
            <a:spLocks noGrp="1"/>
          </p:cNvSpPr>
          <p:nvPr>
            <p:ph type="pic" sz="quarter" idx="21" hasCustomPrompt="1"/>
          </p:nvPr>
        </p:nvSpPr>
        <p:spPr>
          <a:xfrm>
            <a:off x="6237257" y="2059999"/>
            <a:ext cx="1546182" cy="14558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2957852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иллюстр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Иллюстрированный список из трех пунктов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DINPro"/>
                <a:cs typeface="DINPro"/>
              </a:defRPr>
            </a:lvl1pPr>
          </a:lstStyle>
          <a:p>
            <a:r>
              <a:rPr lang="ru-RU" dirty="0">
                <a:latin typeface="Verdana"/>
                <a:cs typeface="Verdana"/>
              </a:rPr>
              <a:t>6 ноября 2014 года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C76C-CF9A-B645-A5DE-487E37C771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35982" y="4531931"/>
            <a:ext cx="2793620" cy="1341278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000" baseline="0"/>
            </a:lvl1pPr>
            <a:lvl2pPr marL="467382" indent="0">
              <a:buFont typeface="+mj-lt"/>
              <a:buNone/>
              <a:defRPr sz="1000"/>
            </a:lvl2pPr>
            <a:lvl3pPr marL="1256742" indent="-321978">
              <a:buFont typeface="+mj-lt"/>
              <a:buAutoNum type="arabicPeriod"/>
              <a:defRPr/>
            </a:lvl3pPr>
          </a:lstStyle>
          <a:p>
            <a:pPr lvl="0"/>
            <a:r>
              <a:rPr lang="ru-RU" dirty="0"/>
              <a:t>Текст, который сопровождает иллюстрацию. Закрепляет утверждение или объясняет иллюстрацию</a:t>
            </a:r>
          </a:p>
          <a:p>
            <a:pPr lvl="1"/>
            <a:endParaRPr lang="ru-RU" dirty="0"/>
          </a:p>
        </p:txBody>
      </p:sp>
      <p:sp>
        <p:nvSpPr>
          <p:cNvPr id="28" name="Рисунок 12"/>
          <p:cNvSpPr>
            <a:spLocks noGrp="1"/>
          </p:cNvSpPr>
          <p:nvPr>
            <p:ph type="pic" sz="quarter" idx="18" hasCustomPrompt="1"/>
          </p:nvPr>
        </p:nvSpPr>
        <p:spPr>
          <a:xfrm>
            <a:off x="632532" y="2059995"/>
            <a:ext cx="2797071" cy="2248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Иллюстрация</a:t>
            </a:r>
          </a:p>
        </p:txBody>
      </p:sp>
      <p:sp>
        <p:nvSpPr>
          <p:cNvPr id="37" name="Текст 6"/>
          <p:cNvSpPr>
            <a:spLocks noGrp="1"/>
          </p:cNvSpPr>
          <p:nvPr>
            <p:ph type="body" sz="quarter" idx="19" hasCustomPrompt="1"/>
          </p:nvPr>
        </p:nvSpPr>
        <p:spPr>
          <a:xfrm>
            <a:off x="3749224" y="4531931"/>
            <a:ext cx="2793620" cy="1341278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000" baseline="0"/>
            </a:lvl1pPr>
            <a:lvl2pPr marL="467382" indent="0">
              <a:buFont typeface="+mj-lt"/>
              <a:buNone/>
              <a:defRPr sz="1000"/>
            </a:lvl2pPr>
            <a:lvl3pPr marL="1256742" indent="-321978">
              <a:buFont typeface="+mj-lt"/>
              <a:buAutoNum type="arabicPeriod"/>
              <a:defRPr/>
            </a:lvl3pPr>
          </a:lstStyle>
          <a:p>
            <a:pPr lvl="0"/>
            <a:r>
              <a:rPr lang="ru-RU" dirty="0"/>
              <a:t>Текст, который сопровождает иллюстрацию. Закрепляет утверждение или объясняет иллюстрацию</a:t>
            </a:r>
          </a:p>
          <a:p>
            <a:pPr lvl="1"/>
            <a:endParaRPr lang="ru-RU" dirty="0"/>
          </a:p>
        </p:txBody>
      </p:sp>
      <p:sp>
        <p:nvSpPr>
          <p:cNvPr id="38" name="Рисунок 12"/>
          <p:cNvSpPr>
            <a:spLocks noGrp="1"/>
          </p:cNvSpPr>
          <p:nvPr>
            <p:ph type="pic" sz="quarter" idx="20" hasCustomPrompt="1"/>
          </p:nvPr>
        </p:nvSpPr>
        <p:spPr>
          <a:xfrm>
            <a:off x="3745775" y="2059995"/>
            <a:ext cx="2797071" cy="2248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Иллюстрация</a:t>
            </a:r>
          </a:p>
        </p:txBody>
      </p:sp>
      <p:sp>
        <p:nvSpPr>
          <p:cNvPr id="39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6869655" y="4531931"/>
            <a:ext cx="2793620" cy="1341278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000" baseline="0"/>
            </a:lvl1pPr>
            <a:lvl2pPr marL="467382" indent="0">
              <a:buFont typeface="+mj-lt"/>
              <a:buNone/>
              <a:defRPr sz="1000"/>
            </a:lvl2pPr>
            <a:lvl3pPr marL="1256742" indent="-321978">
              <a:buFont typeface="+mj-lt"/>
              <a:buAutoNum type="arabicPeriod"/>
              <a:defRPr/>
            </a:lvl3pPr>
          </a:lstStyle>
          <a:p>
            <a:pPr lvl="0"/>
            <a:r>
              <a:rPr lang="ru-RU" dirty="0"/>
              <a:t>Текст, который сопровождает иллюстрацию. Закрепляет утверждение или объясняет иллюстрацию</a:t>
            </a:r>
          </a:p>
          <a:p>
            <a:pPr lvl="1"/>
            <a:endParaRPr lang="ru-RU" dirty="0"/>
          </a:p>
        </p:txBody>
      </p:sp>
      <p:sp>
        <p:nvSpPr>
          <p:cNvPr id="40" name="Рисунок 12"/>
          <p:cNvSpPr>
            <a:spLocks noGrp="1"/>
          </p:cNvSpPr>
          <p:nvPr>
            <p:ph type="pic" sz="quarter" idx="22" hasCustomPrompt="1"/>
          </p:nvPr>
        </p:nvSpPr>
        <p:spPr>
          <a:xfrm>
            <a:off x="6866208" y="2059995"/>
            <a:ext cx="2797071" cy="2248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Иллюстрация</a:t>
            </a:r>
          </a:p>
        </p:txBody>
      </p:sp>
    </p:spTree>
    <p:extLst>
      <p:ext uri="{BB962C8B-B14F-4D97-AF65-F5344CB8AC3E}">
        <p14:creationId xmlns:p14="http://schemas.microsoft.com/office/powerpoint/2010/main" val="1956986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ольшая иллюст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Иллюстрация или </a:t>
            </a:r>
            <a:r>
              <a:rPr lang="ru-RU" dirty="0" err="1"/>
              <a:t>инфографика</a:t>
            </a:r>
            <a:r>
              <a:rPr lang="ru-RU" dirty="0"/>
              <a:t> с подписью или легендой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DINPro"/>
                <a:cs typeface="DINPro"/>
              </a:defRPr>
            </a:lvl1pPr>
          </a:lstStyle>
          <a:p>
            <a:r>
              <a:rPr lang="ru-RU" dirty="0">
                <a:latin typeface="Verdana"/>
                <a:cs typeface="Verdana"/>
              </a:rPr>
              <a:t>6 ноября 2014 года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C76C-CF9A-B645-A5DE-487E37C771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35981" y="5580398"/>
            <a:ext cx="9027294" cy="304845"/>
          </a:xfrm>
        </p:spPr>
        <p:txBody>
          <a:bodyPr anchor="b">
            <a:normAutofit/>
          </a:bodyPr>
          <a:lstStyle>
            <a:lvl1pPr marL="0" indent="0">
              <a:buFont typeface="+mj-lt"/>
              <a:buNone/>
              <a:defRPr sz="1000" baseline="0"/>
            </a:lvl1pPr>
            <a:lvl2pPr marL="467382" indent="0">
              <a:buFont typeface="+mj-lt"/>
              <a:buNone/>
              <a:defRPr/>
            </a:lvl2pPr>
            <a:lvl3pPr marL="1256742" indent="-321978">
              <a:buFont typeface="+mj-lt"/>
              <a:buAutoNum type="arabicPeriod"/>
              <a:defRPr/>
            </a:lvl3pPr>
          </a:lstStyle>
          <a:p>
            <a:pPr lvl="0"/>
            <a:r>
              <a:rPr lang="ru-RU" dirty="0"/>
              <a:t>Подпись к иллюстрации</a:t>
            </a:r>
          </a:p>
        </p:txBody>
      </p:sp>
      <p:sp>
        <p:nvSpPr>
          <p:cNvPr id="9" name="Содержимое 9"/>
          <p:cNvSpPr>
            <a:spLocks noGrp="1"/>
          </p:cNvSpPr>
          <p:nvPr>
            <p:ph sz="quarter" idx="14" hasCustomPrompt="1"/>
          </p:nvPr>
        </p:nvSpPr>
        <p:spPr>
          <a:xfrm>
            <a:off x="635982" y="2066186"/>
            <a:ext cx="9027662" cy="341936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ru-RU" dirty="0"/>
              <a:t>Фотография, рисунок, пиктограмма или </a:t>
            </a:r>
            <a:r>
              <a:rPr lang="ru-RU" dirty="0" err="1"/>
              <a:t>инфографика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9670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маленьк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DINPro"/>
                <a:cs typeface="DINPro"/>
              </a:defRPr>
            </a:lvl1pPr>
          </a:lstStyle>
          <a:p>
            <a:r>
              <a:rPr lang="ru-RU" dirty="0">
                <a:latin typeface="Verdana"/>
                <a:cs typeface="Verdana"/>
              </a:rPr>
              <a:t>6 ноября 2014 года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C76C-CF9A-B645-A5DE-487E37C771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9"/>
          <p:cNvSpPr>
            <a:spLocks noGrp="1"/>
          </p:cNvSpPr>
          <p:nvPr>
            <p:ph sz="quarter" idx="14" hasCustomPrompt="1"/>
          </p:nvPr>
        </p:nvSpPr>
        <p:spPr>
          <a:xfrm>
            <a:off x="635978" y="779033"/>
            <a:ext cx="9027295" cy="5211540"/>
          </a:xfrm>
          <a:ln w="38100" cmpd="sng">
            <a:noFill/>
          </a:ln>
        </p:spPr>
        <p:txBody>
          <a:bodyPr lIns="0" rIns="0" numCol="2" anchor="ctr"/>
          <a:lstStyle>
            <a:lvl1pPr marL="0" indent="0" algn="l">
              <a:lnSpc>
                <a:spcPts val="3194"/>
              </a:lnSpc>
              <a:buNone/>
              <a:defRPr b="1" cap="none" baseline="0"/>
            </a:lvl1pPr>
          </a:lstStyle>
          <a:p>
            <a:pPr lvl="0"/>
            <a:r>
              <a:rPr lang="ru-RU" dirty="0"/>
              <a:t>Цитата кого-нибудь великого</a:t>
            </a:r>
          </a:p>
        </p:txBody>
      </p:sp>
    </p:spTree>
    <p:extLst>
      <p:ext uri="{BB962C8B-B14F-4D97-AF65-F5344CB8AC3E}">
        <p14:creationId xmlns:p14="http://schemas.microsoft.com/office/powerpoint/2010/main" val="1838787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больш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DINPro"/>
                <a:cs typeface="DINPro"/>
              </a:defRPr>
            </a:lvl1pPr>
          </a:lstStyle>
          <a:p>
            <a:r>
              <a:rPr lang="ru-RU" dirty="0">
                <a:latin typeface="Verdana"/>
                <a:cs typeface="Verdana"/>
              </a:rPr>
              <a:t>6 ноября 2014 года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C76C-CF9A-B645-A5DE-487E37C771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9"/>
          <p:cNvSpPr>
            <a:spLocks noGrp="1"/>
          </p:cNvSpPr>
          <p:nvPr>
            <p:ph sz="quarter" idx="14" hasCustomPrompt="1"/>
          </p:nvPr>
        </p:nvSpPr>
        <p:spPr>
          <a:xfrm>
            <a:off x="635978" y="779033"/>
            <a:ext cx="9027295" cy="5211540"/>
          </a:xfrm>
          <a:ln w="38100" cmpd="sng">
            <a:noFill/>
          </a:ln>
        </p:spPr>
        <p:txBody>
          <a:bodyPr lIns="0" rIns="0" anchor="ctr">
            <a:normAutofit/>
          </a:bodyPr>
          <a:lstStyle>
            <a:lvl1pPr marL="0" indent="0" algn="l">
              <a:lnSpc>
                <a:spcPts val="3194"/>
              </a:lnSpc>
              <a:buNone/>
              <a:defRPr sz="3100" b="1" cap="none" baseline="0"/>
            </a:lvl1pPr>
          </a:lstStyle>
          <a:p>
            <a:pPr lvl="0"/>
            <a:r>
              <a:rPr lang="ru-RU" dirty="0"/>
              <a:t>Цитата кого-нибудь великого</a:t>
            </a:r>
          </a:p>
        </p:txBody>
      </p:sp>
    </p:spTree>
    <p:extLst>
      <p:ext uri="{BB962C8B-B14F-4D97-AF65-F5344CB8AC3E}">
        <p14:creationId xmlns:p14="http://schemas.microsoft.com/office/powerpoint/2010/main" val="3948913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Много текста.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defTabSz="490482">
              <a:defRPr baseline="0"/>
            </a:lvl1pPr>
          </a:lstStyle>
          <a:p>
            <a:r>
              <a:rPr lang="ru-RU" dirty="0"/>
              <a:t>Много текста. Две колонки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DINPro"/>
                <a:cs typeface="DINPro"/>
              </a:defRPr>
            </a:lvl1pPr>
          </a:lstStyle>
          <a:p>
            <a:r>
              <a:rPr lang="ru-RU" dirty="0"/>
              <a:t>6 ноября 2014 года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C76C-CF9A-B645-A5DE-487E37C771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7"/>
          <p:cNvSpPr>
            <a:spLocks noGrp="1"/>
          </p:cNvSpPr>
          <p:nvPr>
            <p:ph type="body" sz="quarter" idx="15"/>
          </p:nvPr>
        </p:nvSpPr>
        <p:spPr>
          <a:xfrm>
            <a:off x="635586" y="1958445"/>
            <a:ext cx="9028053" cy="3901950"/>
          </a:xfrm>
        </p:spPr>
        <p:txBody>
          <a:bodyPr numCol="2" spcCol="338076"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62330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Выворотк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spacecrafts_0151.jpg"/>
          <p:cNvPicPr>
            <a:picLocks noChangeAspect="1"/>
          </p:cNvPicPr>
          <p:nvPr/>
        </p:nvPicPr>
        <p:blipFill rotWithShape="1"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9"/>
          <a:stretch/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DINPro"/>
                <a:cs typeface="DINPro"/>
              </a:defRPr>
            </a:lvl1pPr>
          </a:lstStyle>
          <a:p>
            <a:r>
              <a:rPr lang="ru-RU" dirty="0"/>
              <a:t>6 ноября 2014 года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70CC76C-CF9A-B645-A5DE-487E37C771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35586" y="778804"/>
            <a:ext cx="9028053" cy="5211158"/>
          </a:xfrm>
        </p:spPr>
        <p:txBody>
          <a:bodyPr anchor="ctr"/>
          <a:lstStyle>
            <a:lvl1pPr marL="0" marR="0" indent="0" algn="l" defTabSz="467382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 sz="3100" b="1">
                <a:solidFill>
                  <a:srgbClr val="FFFFFF"/>
                </a:solidFill>
              </a:defRPr>
            </a:lvl1pPr>
          </a:lstStyle>
          <a:p>
            <a:pPr marL="0" marR="0" lvl="0" indent="0" algn="l" defTabSz="467382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ru-RU" dirty="0"/>
              <a:t>Цитата кого-нибудь великого</a:t>
            </a:r>
          </a:p>
          <a:p>
            <a:pPr lvl="0"/>
            <a:endParaRPr lang="ru-RU" dirty="0"/>
          </a:p>
        </p:txBody>
      </p:sp>
      <p:pic>
        <p:nvPicPr>
          <p:cNvPr id="9" name="Изображение 8" descr="logo_eng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29" y="205403"/>
            <a:ext cx="1132861" cy="4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40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99955572"/>
              </p:ext>
            </p:extLst>
          </p:nvPr>
        </p:nvGraphicFramePr>
        <p:xfrm>
          <a:off x="1529" y="1440"/>
          <a:ext cx="1527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67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9" y="1440"/>
                        <a:ext cx="1527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DINPro"/>
                <a:cs typeface="DINPro"/>
              </a:defRPr>
            </a:lvl1pPr>
          </a:lstStyle>
          <a:p>
            <a:r>
              <a:rPr lang="ru-RU" dirty="0">
                <a:latin typeface="Verdana"/>
                <a:cs typeface="Verdana"/>
              </a:rPr>
              <a:t>6 ноября 2014 года</a:t>
            </a:r>
          </a:p>
        </p:txBody>
      </p:sp>
      <p:sp>
        <p:nvSpPr>
          <p:cNvPr id="9" name="Содержимое 9"/>
          <p:cNvSpPr>
            <a:spLocks noGrp="1"/>
          </p:cNvSpPr>
          <p:nvPr>
            <p:ph sz="quarter" idx="15" hasCustomPrompt="1"/>
          </p:nvPr>
        </p:nvSpPr>
        <p:spPr>
          <a:xfrm>
            <a:off x="6240868" y="2461935"/>
            <a:ext cx="3422775" cy="341862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ru-RU" dirty="0"/>
              <a:t>Фотография, рисунок, пиктограмма или </a:t>
            </a:r>
            <a:r>
              <a:rPr lang="ru-RU" dirty="0" err="1"/>
              <a:t>инфографика</a:t>
            </a:r>
            <a:endParaRPr lang="ru-RU" dirty="0"/>
          </a:p>
        </p:txBody>
      </p:sp>
      <p:sp>
        <p:nvSpPr>
          <p:cNvPr id="11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632718" y="843615"/>
            <a:ext cx="9030555" cy="111483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/>
              <a:t>Заголовок презентации. Шрифт </a:t>
            </a:r>
            <a:r>
              <a:rPr lang="en-US" dirty="0"/>
              <a:t>Verdana</a:t>
            </a:r>
            <a:r>
              <a:rPr lang="ru-RU" dirty="0"/>
              <a:t> </a:t>
            </a:r>
            <a:r>
              <a:rPr lang="en-US" dirty="0"/>
              <a:t>bold </a:t>
            </a:r>
            <a:r>
              <a:rPr lang="ru-RU" dirty="0"/>
              <a:t>33/34 </a:t>
            </a:r>
            <a:r>
              <a:rPr lang="en-US" dirty="0" err="1"/>
              <a:t>pt</a:t>
            </a:r>
            <a:r>
              <a:rPr lang="ru-RU" dirty="0"/>
              <a:t>.</a:t>
            </a:r>
            <a:r>
              <a:rPr lang="en-US" dirty="0"/>
              <a:t> </a:t>
            </a:r>
            <a:r>
              <a:rPr lang="ru-RU" dirty="0"/>
              <a:t>Все буквы заглавные. Не</a:t>
            </a:r>
            <a:r>
              <a:rPr lang="en-US" dirty="0"/>
              <a:t> </a:t>
            </a:r>
            <a:r>
              <a:rPr lang="ru-RU" dirty="0"/>
              <a:t>более трех строк</a:t>
            </a:r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35982" y="2359594"/>
            <a:ext cx="5288529" cy="1155908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 typeface="+mj-lt"/>
              <a:buNone/>
              <a:defRPr sz="1500" cap="none" baseline="0"/>
            </a:lvl1pPr>
            <a:lvl2pPr marL="467382" indent="0">
              <a:lnSpc>
                <a:spcPct val="120000"/>
              </a:lnSpc>
              <a:buFont typeface="+mj-lt"/>
              <a:buNone/>
              <a:defRPr sz="1500"/>
            </a:lvl2pPr>
            <a:lvl3pPr marL="1256742" indent="-321978">
              <a:buFont typeface="+mj-lt"/>
              <a:buAutoNum type="arabicPeriod"/>
              <a:defRPr/>
            </a:lvl3pPr>
          </a:lstStyle>
          <a:p>
            <a:pPr lvl="0"/>
            <a:r>
              <a:rPr lang="ru-RU" dirty="0"/>
              <a:t>Подзаголовок. Основные данные</a:t>
            </a:r>
          </a:p>
          <a:p>
            <a:pPr lvl="1"/>
            <a:endParaRPr lang="ru-RU" dirty="0"/>
          </a:p>
        </p:txBody>
      </p:sp>
      <p:sp>
        <p:nvSpPr>
          <p:cNvPr id="14" name="Текст 6"/>
          <p:cNvSpPr>
            <a:spLocks noGrp="1"/>
          </p:cNvSpPr>
          <p:nvPr>
            <p:ph type="body" sz="quarter" idx="16" hasCustomPrompt="1"/>
          </p:nvPr>
        </p:nvSpPr>
        <p:spPr>
          <a:xfrm>
            <a:off x="635982" y="4135654"/>
            <a:ext cx="5288529" cy="1744898"/>
          </a:xfrm>
        </p:spPr>
        <p:txBody>
          <a:bodyPr anchor="b"/>
          <a:lstStyle>
            <a:lvl1pPr marL="0" indent="0">
              <a:buFont typeface="+mj-lt"/>
              <a:buNone/>
              <a:defRPr sz="1000" b="0" i="0" cap="none" baseline="0"/>
            </a:lvl1pPr>
            <a:lvl2pPr marL="467382" indent="0">
              <a:buFont typeface="+mj-lt"/>
              <a:buNone/>
              <a:defRPr b="1" i="0" cap="none"/>
            </a:lvl2pPr>
            <a:lvl3pPr marL="1256742" indent="-321978">
              <a:buFont typeface="+mj-lt"/>
              <a:buAutoNum type="arabicPeriod"/>
              <a:defRPr/>
            </a:lvl3pPr>
          </a:lstStyle>
          <a:p>
            <a:pPr lvl="0"/>
            <a:r>
              <a:rPr lang="ru-RU" dirty="0"/>
              <a:t>Дополнительные данные</a:t>
            </a:r>
          </a:p>
        </p:txBody>
      </p:sp>
    </p:spTree>
    <p:extLst>
      <p:ext uri="{BB962C8B-B14F-4D97-AF65-F5344CB8AC3E}">
        <p14:creationId xmlns:p14="http://schemas.microsoft.com/office/powerpoint/2010/main" val="1404234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Нумерация и иллюст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Нумерованный список и иллюстрация. Список главный, иллюстрация вторична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DINPro"/>
                <a:cs typeface="DINPro"/>
              </a:defRPr>
            </a:lvl1pPr>
          </a:lstStyle>
          <a:p>
            <a:r>
              <a:rPr lang="ru-RU" dirty="0">
                <a:latin typeface="Verdana"/>
                <a:cs typeface="Verdana"/>
              </a:rPr>
              <a:t>6 ноября 2014 года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C76C-CF9A-B645-A5DE-487E37C771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9"/>
          <p:cNvSpPr>
            <a:spLocks noGrp="1"/>
          </p:cNvSpPr>
          <p:nvPr>
            <p:ph sz="quarter" idx="14" hasCustomPrompt="1"/>
          </p:nvPr>
        </p:nvSpPr>
        <p:spPr>
          <a:xfrm>
            <a:off x="6233620" y="2466611"/>
            <a:ext cx="3430020" cy="301979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ru-RU" dirty="0"/>
              <a:t>Фотография, рисунок, пиктограмма или </a:t>
            </a:r>
            <a:r>
              <a:rPr lang="ru-RU" dirty="0" err="1"/>
              <a:t>инфографика</a:t>
            </a:r>
            <a:endParaRPr lang="ru-RU" dirty="0"/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32535" y="2343667"/>
            <a:ext cx="5284827" cy="3151800"/>
          </a:xfrm>
        </p:spPr>
        <p:txBody>
          <a:bodyPr/>
          <a:lstStyle>
            <a:lvl1pPr>
              <a:lnSpc>
                <a:spcPct val="120000"/>
              </a:lnSpc>
              <a:buFont typeface="+mj-lt"/>
              <a:buAutoNum type="arabicPeriod"/>
              <a:defRPr b="1" cap="none" baseline="0"/>
            </a:lvl1pPr>
            <a:lvl2pPr marL="789400" indent="-322018">
              <a:lnSpc>
                <a:spcPct val="120000"/>
              </a:lnSpc>
              <a:buFont typeface="Wingdings" charset="2"/>
              <a:buChar char="§"/>
              <a:defRPr b="1" cap="none"/>
            </a:lvl2pPr>
            <a:lvl3pPr marL="1256784" indent="-322018">
              <a:lnSpc>
                <a:spcPct val="120000"/>
              </a:lnSpc>
              <a:buFont typeface="Wingdings" charset="2"/>
              <a:buChar char="§"/>
              <a:defRPr b="1" cap="none"/>
            </a:lvl3pPr>
          </a:lstStyle>
          <a:p>
            <a:pPr lvl="0"/>
            <a:r>
              <a:rPr lang="ru-RU" dirty="0"/>
              <a:t>Тезис 1</a:t>
            </a:r>
          </a:p>
          <a:p>
            <a:pPr lvl="0"/>
            <a:r>
              <a:rPr lang="ru-RU" dirty="0"/>
              <a:t>Тезис 2</a:t>
            </a:r>
          </a:p>
          <a:p>
            <a:pPr lvl="0"/>
            <a:r>
              <a:rPr lang="ru-RU" dirty="0"/>
              <a:t>Тезис 3</a:t>
            </a:r>
          </a:p>
          <a:p>
            <a:pPr lvl="1"/>
            <a:r>
              <a:rPr lang="ru-RU" dirty="0"/>
              <a:t>Дополнение 1</a:t>
            </a:r>
          </a:p>
          <a:p>
            <a:pPr lvl="2"/>
            <a:r>
              <a:rPr lang="ru-RU" dirty="0"/>
              <a:t>Комментарий</a:t>
            </a:r>
          </a:p>
          <a:p>
            <a:pPr lvl="1"/>
            <a:r>
              <a:rPr lang="ru-RU" dirty="0"/>
              <a:t>Дополнение 3</a:t>
            </a:r>
          </a:p>
          <a:p>
            <a:pPr lvl="0"/>
            <a:r>
              <a:rPr lang="ru-RU" dirty="0"/>
              <a:t>В конце тезиса или дополнения отсутствуют точки</a:t>
            </a:r>
          </a:p>
        </p:txBody>
      </p:sp>
    </p:spTree>
    <p:extLst>
      <p:ext uri="{BB962C8B-B14F-4D97-AF65-F5344CB8AC3E}">
        <p14:creationId xmlns:p14="http://schemas.microsoft.com/office/powerpoint/2010/main" val="4260450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DINPro"/>
                <a:cs typeface="DINPro"/>
              </a:defRPr>
            </a:lvl1pPr>
          </a:lstStyle>
          <a:p>
            <a:r>
              <a:rPr lang="ru-RU" dirty="0">
                <a:latin typeface="Verdana"/>
                <a:cs typeface="Verdana"/>
              </a:rPr>
              <a:t>6 ноября 2014 года</a:t>
            </a:r>
          </a:p>
        </p:txBody>
      </p:sp>
      <p:sp>
        <p:nvSpPr>
          <p:cNvPr id="9" name="Содержимое 9"/>
          <p:cNvSpPr>
            <a:spLocks noGrp="1"/>
          </p:cNvSpPr>
          <p:nvPr>
            <p:ph sz="quarter" idx="15" hasCustomPrompt="1"/>
          </p:nvPr>
        </p:nvSpPr>
        <p:spPr>
          <a:xfrm>
            <a:off x="6240868" y="2461935"/>
            <a:ext cx="3422775" cy="341862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ru-RU" dirty="0"/>
              <a:t>Фотография, рисунок, пиктограмма или </a:t>
            </a:r>
            <a:r>
              <a:rPr lang="ru-RU" dirty="0" err="1"/>
              <a:t>инфографика</a:t>
            </a:r>
            <a:endParaRPr lang="ru-RU" dirty="0"/>
          </a:p>
        </p:txBody>
      </p:sp>
      <p:sp>
        <p:nvSpPr>
          <p:cNvPr id="11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632718" y="843615"/>
            <a:ext cx="9030555" cy="111483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/>
              <a:t>Заголовок презентации. Шрифт </a:t>
            </a:r>
            <a:r>
              <a:rPr lang="en-US" dirty="0"/>
              <a:t>Verdana</a:t>
            </a:r>
            <a:r>
              <a:rPr lang="ru-RU" dirty="0"/>
              <a:t> </a:t>
            </a:r>
            <a:r>
              <a:rPr lang="en-US" dirty="0"/>
              <a:t>bold </a:t>
            </a:r>
            <a:r>
              <a:rPr lang="ru-RU" dirty="0"/>
              <a:t>33/34 </a:t>
            </a:r>
            <a:r>
              <a:rPr lang="en-US" dirty="0" err="1"/>
              <a:t>pt</a:t>
            </a:r>
            <a:r>
              <a:rPr lang="ru-RU" dirty="0"/>
              <a:t>.</a:t>
            </a:r>
            <a:r>
              <a:rPr lang="en-US" dirty="0"/>
              <a:t> </a:t>
            </a:r>
            <a:r>
              <a:rPr lang="ru-RU" dirty="0"/>
              <a:t>Все буквы заглавные. Не</a:t>
            </a:r>
            <a:r>
              <a:rPr lang="en-US" dirty="0"/>
              <a:t> </a:t>
            </a:r>
            <a:r>
              <a:rPr lang="ru-RU" dirty="0"/>
              <a:t>более трех строк</a:t>
            </a:r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35982" y="2359594"/>
            <a:ext cx="5288529" cy="1155908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 typeface="+mj-lt"/>
              <a:buNone/>
              <a:defRPr sz="1500" cap="none" baseline="0"/>
            </a:lvl1pPr>
            <a:lvl2pPr marL="467382" indent="0">
              <a:lnSpc>
                <a:spcPct val="120000"/>
              </a:lnSpc>
              <a:buFont typeface="+mj-lt"/>
              <a:buNone/>
              <a:defRPr sz="1500"/>
            </a:lvl2pPr>
            <a:lvl3pPr marL="1256742" indent="-321978">
              <a:buFont typeface="+mj-lt"/>
              <a:buAutoNum type="arabicPeriod"/>
              <a:defRPr/>
            </a:lvl3pPr>
          </a:lstStyle>
          <a:p>
            <a:pPr lvl="0"/>
            <a:r>
              <a:rPr lang="ru-RU" dirty="0"/>
              <a:t>Подзаголовок. Основные данные</a:t>
            </a:r>
          </a:p>
          <a:p>
            <a:pPr lvl="1"/>
            <a:endParaRPr lang="ru-RU" dirty="0"/>
          </a:p>
        </p:txBody>
      </p:sp>
      <p:sp>
        <p:nvSpPr>
          <p:cNvPr id="14" name="Текст 6"/>
          <p:cNvSpPr>
            <a:spLocks noGrp="1"/>
          </p:cNvSpPr>
          <p:nvPr>
            <p:ph type="body" sz="quarter" idx="16" hasCustomPrompt="1"/>
          </p:nvPr>
        </p:nvSpPr>
        <p:spPr>
          <a:xfrm>
            <a:off x="635982" y="4135654"/>
            <a:ext cx="5288529" cy="1744898"/>
          </a:xfrm>
        </p:spPr>
        <p:txBody>
          <a:bodyPr anchor="b"/>
          <a:lstStyle>
            <a:lvl1pPr marL="0" indent="0">
              <a:buFont typeface="+mj-lt"/>
              <a:buNone/>
              <a:defRPr sz="1000" b="0" i="0" cap="none" baseline="0"/>
            </a:lvl1pPr>
            <a:lvl2pPr marL="467382" indent="0">
              <a:buFont typeface="+mj-lt"/>
              <a:buNone/>
              <a:defRPr b="1" i="0" cap="none"/>
            </a:lvl2pPr>
            <a:lvl3pPr marL="1256742" indent="-321978">
              <a:buFont typeface="+mj-lt"/>
              <a:buAutoNum type="arabicPeriod"/>
              <a:defRPr/>
            </a:lvl3pPr>
          </a:lstStyle>
          <a:p>
            <a:pPr lvl="0"/>
            <a:r>
              <a:rPr lang="ru-RU" dirty="0"/>
              <a:t>Дополнительные данные</a:t>
            </a:r>
          </a:p>
        </p:txBody>
      </p:sp>
    </p:spTree>
    <p:extLst>
      <p:ext uri="{BB962C8B-B14F-4D97-AF65-F5344CB8AC3E}">
        <p14:creationId xmlns:p14="http://schemas.microsoft.com/office/powerpoint/2010/main" val="5073036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DINPro"/>
                <a:cs typeface="DINPro"/>
              </a:defRPr>
            </a:lvl1pPr>
          </a:lstStyle>
          <a:p>
            <a:endParaRPr lang="ru-RU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9" name="Содержимое 9"/>
          <p:cNvSpPr>
            <a:spLocks noGrp="1"/>
          </p:cNvSpPr>
          <p:nvPr>
            <p:ph sz="quarter" idx="15" hasCustomPrompt="1"/>
          </p:nvPr>
        </p:nvSpPr>
        <p:spPr>
          <a:xfrm>
            <a:off x="6240865" y="2057718"/>
            <a:ext cx="3422775" cy="3822832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ru-RU" dirty="0" smtClean="0"/>
              <a:t>Фотография, рисунок, пиктограмма или </a:t>
            </a:r>
            <a:r>
              <a:rPr lang="ru-RU" dirty="0" err="1" smtClean="0"/>
              <a:t>инфографика</a:t>
            </a:r>
            <a:endParaRPr lang="ru-RU" dirty="0"/>
          </a:p>
        </p:txBody>
      </p:sp>
      <p:sp>
        <p:nvSpPr>
          <p:cNvPr id="11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632717" y="843615"/>
            <a:ext cx="9030556" cy="111482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презентации. Шрифт </a:t>
            </a:r>
            <a:r>
              <a:rPr lang="en-US" dirty="0" err="1" smtClean="0"/>
              <a:t>verdana</a:t>
            </a:r>
            <a:r>
              <a:rPr lang="ru-RU" dirty="0" smtClean="0"/>
              <a:t> </a:t>
            </a:r>
            <a:r>
              <a:rPr lang="en-US" dirty="0" smtClean="0"/>
              <a:t>bold </a:t>
            </a:r>
            <a:r>
              <a:rPr lang="ru-RU" dirty="0" smtClean="0"/>
              <a:t>33/34 </a:t>
            </a:r>
            <a:r>
              <a:rPr lang="en-US" dirty="0" err="1" smtClean="0"/>
              <a:t>pt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smtClean="0"/>
              <a:t>Все буквы заглавные. Не</a:t>
            </a:r>
            <a:r>
              <a:rPr lang="en-US" dirty="0" smtClean="0"/>
              <a:t> </a:t>
            </a:r>
            <a:r>
              <a:rPr lang="ru-RU" dirty="0" smtClean="0"/>
              <a:t>более трех строк</a:t>
            </a:r>
            <a:endParaRPr lang="ru-RU" dirty="0"/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35978" y="2174510"/>
            <a:ext cx="5288530" cy="968705"/>
          </a:xfrm>
        </p:spPr>
        <p:txBody>
          <a:bodyPr/>
          <a:lstStyle>
            <a:lvl1pPr marL="0" indent="0">
              <a:buFont typeface="+mj-lt"/>
              <a:buNone/>
              <a:defRPr cap="none" baseline="0"/>
            </a:lvl1pPr>
            <a:lvl2pPr marL="467483" indent="0">
              <a:buFont typeface="+mj-lt"/>
              <a:buNone/>
              <a:defRPr/>
            </a:lvl2pPr>
            <a:lvl3pPr marL="1257010" indent="-322046">
              <a:buFont typeface="+mj-lt"/>
              <a:buAutoNum type="arabicPeriod"/>
              <a:defRPr/>
            </a:lvl3pPr>
          </a:lstStyle>
          <a:p>
            <a:pPr lvl="0"/>
            <a:r>
              <a:rPr lang="ru-RU" dirty="0" smtClean="0"/>
              <a:t>Подзаголовок. Шрифт</a:t>
            </a:r>
            <a:r>
              <a:rPr lang="en-US" dirty="0" smtClean="0"/>
              <a:t> </a:t>
            </a:r>
            <a:r>
              <a:rPr lang="ru-RU" dirty="0" smtClean="0"/>
              <a:t> </a:t>
            </a:r>
            <a:r>
              <a:rPr lang="en-US" dirty="0" smtClean="0"/>
              <a:t>Verdana Regular</a:t>
            </a:r>
            <a:r>
              <a:rPr lang="ru-RU" dirty="0" smtClean="0"/>
              <a:t> 18/17</a:t>
            </a:r>
            <a:r>
              <a:rPr lang="en-US" dirty="0" smtClean="0"/>
              <a:t> </a:t>
            </a:r>
            <a:r>
              <a:rPr lang="ru-RU" dirty="0" err="1" smtClean="0"/>
              <a:t>рх</a:t>
            </a:r>
            <a:r>
              <a:rPr lang="ru-RU" dirty="0" smtClean="0"/>
              <a:t>. В конце точку не ставим</a:t>
            </a:r>
            <a:r>
              <a:rPr lang="en-US" dirty="0" smtClean="0"/>
              <a:t> </a:t>
            </a:r>
            <a:endParaRPr lang="ru-RU" dirty="0" smtClean="0"/>
          </a:p>
          <a:p>
            <a:pPr lvl="1"/>
            <a:endParaRPr lang="ru-RU" dirty="0" smtClean="0"/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635978" y="3366763"/>
            <a:ext cx="5288530" cy="541935"/>
          </a:xfrm>
        </p:spPr>
        <p:txBody>
          <a:bodyPr/>
          <a:lstStyle>
            <a:lvl1pPr marL="0" indent="0">
              <a:buFont typeface="+mj-lt"/>
              <a:buNone/>
              <a:defRPr b="1" i="0" cap="none" baseline="0"/>
            </a:lvl1pPr>
            <a:lvl2pPr marL="467483" indent="0">
              <a:buFont typeface="+mj-lt"/>
              <a:buNone/>
              <a:defRPr b="1" i="0" cap="none"/>
            </a:lvl2pPr>
            <a:lvl3pPr marL="1257010" indent="-322046">
              <a:buFont typeface="+mj-lt"/>
              <a:buAutoNum type="arabicPeriod"/>
              <a:defRPr/>
            </a:lvl3pPr>
          </a:lstStyle>
          <a:p>
            <a:pPr lvl="0"/>
            <a:r>
              <a:rPr lang="ru-RU" dirty="0" smtClean="0"/>
              <a:t>Константин Константинопольский.</a:t>
            </a:r>
            <a:r>
              <a:rPr lang="en-US" dirty="0" smtClean="0"/>
              <a:t> </a:t>
            </a:r>
            <a:endParaRPr lang="ru-RU" dirty="0" smtClean="0"/>
          </a:p>
          <a:p>
            <a:pPr lvl="0"/>
            <a:r>
              <a:rPr lang="ru-RU" dirty="0" smtClean="0"/>
              <a:t>Шрифт</a:t>
            </a:r>
            <a:r>
              <a:rPr lang="en-US" dirty="0" smtClean="0"/>
              <a:t> Verdana Bold </a:t>
            </a:r>
            <a:r>
              <a:rPr lang="ru-RU" dirty="0" smtClean="0"/>
              <a:t>18/17 </a:t>
            </a:r>
            <a:r>
              <a:rPr lang="ru-RU" dirty="0" err="1" smtClean="0"/>
              <a:t>рх</a:t>
            </a:r>
            <a:r>
              <a:rPr lang="ru-RU" dirty="0" smtClean="0"/>
              <a:t>. </a:t>
            </a:r>
          </a:p>
          <a:p>
            <a:pPr lvl="0"/>
            <a:r>
              <a:rPr lang="ru-RU" dirty="0" smtClean="0"/>
              <a:t>В конце точку не ставим</a:t>
            </a:r>
            <a:r>
              <a:rPr lang="en-US" dirty="0" smtClean="0"/>
              <a:t> </a:t>
            </a:r>
            <a:endParaRPr lang="ru-RU" dirty="0" smtClean="0"/>
          </a:p>
          <a:p>
            <a:pPr lvl="1"/>
            <a:endParaRPr lang="ru-RU" dirty="0" smtClean="0"/>
          </a:p>
        </p:txBody>
      </p:sp>
      <p:sp>
        <p:nvSpPr>
          <p:cNvPr id="14" name="Текст 6"/>
          <p:cNvSpPr>
            <a:spLocks noGrp="1"/>
          </p:cNvSpPr>
          <p:nvPr>
            <p:ph type="body" sz="quarter" idx="16" hasCustomPrompt="1"/>
          </p:nvPr>
        </p:nvSpPr>
        <p:spPr>
          <a:xfrm>
            <a:off x="635978" y="4135653"/>
            <a:ext cx="5288530" cy="1744896"/>
          </a:xfrm>
        </p:spPr>
        <p:txBody>
          <a:bodyPr/>
          <a:lstStyle>
            <a:lvl1pPr marL="0" indent="0">
              <a:buFont typeface="+mj-lt"/>
              <a:buNone/>
              <a:defRPr sz="1000" b="0" i="0" cap="none" baseline="0"/>
            </a:lvl1pPr>
            <a:lvl2pPr marL="467483" indent="0">
              <a:buFont typeface="+mj-lt"/>
              <a:buNone/>
              <a:defRPr b="1" i="0" cap="none"/>
            </a:lvl2pPr>
            <a:lvl3pPr marL="1257010" indent="-322046">
              <a:buFont typeface="+mj-lt"/>
              <a:buAutoNum type="arabicPeriod"/>
              <a:defRPr/>
            </a:lvl3pPr>
          </a:lstStyle>
          <a:p>
            <a:pPr lvl="0"/>
            <a:r>
              <a:rPr lang="ru-RU" dirty="0" smtClean="0"/>
              <a:t>Должность и контактные данные автора</a:t>
            </a:r>
            <a:r>
              <a:rPr lang="en-US" dirty="0" smtClean="0"/>
              <a:t>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Шрифт</a:t>
            </a:r>
            <a:r>
              <a:rPr lang="en-US" dirty="0" smtClean="0"/>
              <a:t> Verdana Regular 11</a:t>
            </a:r>
            <a:r>
              <a:rPr lang="ru-RU" dirty="0" smtClean="0"/>
              <a:t>/17 </a:t>
            </a:r>
            <a:r>
              <a:rPr lang="ru-RU" dirty="0" err="1" smtClean="0"/>
              <a:t>рх</a:t>
            </a:r>
            <a:r>
              <a:rPr lang="ru-RU" dirty="0" smtClean="0"/>
              <a:t>. В конце точку не ставим</a:t>
            </a:r>
            <a:r>
              <a:rPr lang="en-US" dirty="0" smtClean="0"/>
              <a:t> </a:t>
            </a:r>
            <a:endParaRPr lang="ru-RU" dirty="0" smtClean="0"/>
          </a:p>
          <a:p>
            <a:pPr lvl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217578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6"/>
          <p:cNvSpPr>
            <a:spLocks noChangeShapeType="1"/>
          </p:cNvSpPr>
          <p:nvPr userDrawn="1"/>
        </p:nvSpPr>
        <p:spPr bwMode="auto">
          <a:xfrm>
            <a:off x="428625" y="1066800"/>
            <a:ext cx="942975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</p:spPr>
        <p:txBody>
          <a:bodyPr lIns="85890" tIns="42945" rIns="85890" bIns="42945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274639"/>
            <a:ext cx="9429750" cy="792162"/>
          </a:xfrm>
        </p:spPr>
        <p:txBody>
          <a:bodyPr/>
          <a:lstStyle>
            <a:lvl1pPr algn="l">
              <a:defRPr sz="25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295401"/>
            <a:ext cx="9258300" cy="4830763"/>
          </a:xfrm>
        </p:spPr>
        <p:txBody>
          <a:bodyPr/>
          <a:lstStyle>
            <a:lvl1pPr>
              <a:defRPr sz="1900">
                <a:latin typeface="Arial" pitchFamily="34" charset="0"/>
                <a:cs typeface="Arial" pitchFamily="34" charset="0"/>
              </a:defRPr>
            </a:lvl1pPr>
            <a:lvl2pPr>
              <a:defRPr sz="1700">
                <a:latin typeface="Arial" pitchFamily="34" charset="0"/>
                <a:cs typeface="Arial" pitchFamily="34" charset="0"/>
              </a:defRPr>
            </a:lvl2pPr>
            <a:lvl3pPr>
              <a:defRPr sz="1500">
                <a:latin typeface="Arial" pitchFamily="34" charset="0"/>
                <a:cs typeface="Arial" pitchFamily="34" charset="0"/>
              </a:defRPr>
            </a:lvl3pPr>
            <a:lvl4pPr>
              <a:defRPr sz="15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29346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6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48" y="1590"/>
          <a:ext cx="1648" cy="1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8" y="1590"/>
                        <a:ext cx="1648" cy="15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Изображение 17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1243" y="2765269"/>
            <a:ext cx="2579084" cy="95751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55653" name="Picture 5" descr="http://wfiles.brothersoft.com/s/sahara-picture_103195-1400x1050.jpg"/>
          <p:cNvPicPr>
            <a:picLocks noChangeAspect="1" noChangeArrowheads="1"/>
          </p:cNvPicPr>
          <p:nvPr userDrawn="1"/>
        </p:nvPicPr>
        <p:blipFill>
          <a:blip r:embed="rId7"/>
          <a:srcRect l="28684" r="6688"/>
          <a:stretch>
            <a:fillRect/>
          </a:stretch>
        </p:blipFill>
        <p:spPr bwMode="auto">
          <a:xfrm>
            <a:off x="3" y="0"/>
            <a:ext cx="613676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4413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4787" y="1508400"/>
            <a:ext cx="9338677" cy="4590000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buClr>
                <a:srgbClr val="13246B"/>
              </a:buCl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buClr>
                <a:srgbClr val="13246B"/>
              </a:buCl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buClr>
                <a:srgbClr val="13246B"/>
              </a:buCl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buClr>
                <a:srgbClr val="13246B"/>
              </a:buCl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362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9755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1397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писок и иллюстрация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Список и иллюстрация. Список главный, иллюстрация вторична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DINPro"/>
                <a:cs typeface="DINPro"/>
              </a:defRPr>
            </a:lvl1pPr>
          </a:lstStyle>
          <a:p>
            <a:r>
              <a:rPr lang="ru-RU" dirty="0">
                <a:latin typeface="Verdana"/>
                <a:cs typeface="Verdana"/>
              </a:rPr>
              <a:t>6 ноября 2014 года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C76C-CF9A-B645-A5DE-487E37C771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32535" y="2343667"/>
            <a:ext cx="5284827" cy="3151800"/>
          </a:xfrm>
        </p:spPr>
        <p:txBody>
          <a:bodyPr/>
          <a:lstStyle>
            <a:lvl1pPr>
              <a:lnSpc>
                <a:spcPct val="120000"/>
              </a:lnSpc>
              <a:defRPr b="1" cap="none" baseline="0"/>
            </a:lvl1pPr>
            <a:lvl2pPr marL="735732" indent="-268348">
              <a:lnSpc>
                <a:spcPct val="120000"/>
              </a:lnSpc>
              <a:buFont typeface="Wingdings" charset="2"/>
              <a:buChar char="§"/>
              <a:defRPr b="1" cap="none"/>
            </a:lvl2pPr>
            <a:lvl3pPr marL="1203112" indent="-268348">
              <a:lnSpc>
                <a:spcPct val="120000"/>
              </a:lnSpc>
              <a:buFont typeface="Wingdings" charset="2"/>
              <a:buChar char="§"/>
              <a:defRPr b="1" cap="none"/>
            </a:lvl3pPr>
          </a:lstStyle>
          <a:p>
            <a:pPr lvl="0"/>
            <a:r>
              <a:rPr lang="ru-RU" dirty="0"/>
              <a:t>Тезис 1</a:t>
            </a:r>
          </a:p>
          <a:p>
            <a:pPr lvl="0"/>
            <a:r>
              <a:rPr lang="ru-RU" dirty="0"/>
              <a:t>Тезис 2</a:t>
            </a:r>
          </a:p>
          <a:p>
            <a:pPr lvl="0"/>
            <a:r>
              <a:rPr lang="ru-RU" dirty="0"/>
              <a:t>Тезис 3</a:t>
            </a:r>
          </a:p>
          <a:p>
            <a:pPr lvl="1"/>
            <a:r>
              <a:rPr lang="ru-RU" dirty="0"/>
              <a:t>Дополнение 1</a:t>
            </a:r>
          </a:p>
          <a:p>
            <a:pPr lvl="2"/>
            <a:r>
              <a:rPr lang="ru-RU" dirty="0"/>
              <a:t>Комментарий</a:t>
            </a:r>
          </a:p>
          <a:p>
            <a:pPr lvl="1"/>
            <a:r>
              <a:rPr lang="ru-RU" dirty="0"/>
              <a:t>Дополнение 3</a:t>
            </a:r>
          </a:p>
          <a:p>
            <a:pPr lvl="0"/>
            <a:r>
              <a:rPr lang="ru-RU" dirty="0"/>
              <a:t>В конце тезиса или дополнения отсутствуют точки</a:t>
            </a: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14" hasCustomPrompt="1"/>
          </p:nvPr>
        </p:nvSpPr>
        <p:spPr>
          <a:xfrm>
            <a:off x="6233620" y="2457544"/>
            <a:ext cx="3430020" cy="303792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ru-RU" dirty="0"/>
              <a:t>Фотография, рисунок, пиктограмма или </a:t>
            </a:r>
            <a:r>
              <a:rPr lang="ru-RU" dirty="0" err="1"/>
              <a:t>инфографика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099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6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48" y="1590"/>
          <a:ext cx="1648" cy="1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8" y="1590"/>
                        <a:ext cx="1648" cy="15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Изображение 17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1242" y="2765269"/>
            <a:ext cx="2579084" cy="95751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55653" name="Picture 5" descr="http://wfiles.brothersoft.com/s/sahara-picture_103195-1400x1050.jpg"/>
          <p:cNvPicPr>
            <a:picLocks noChangeAspect="1" noChangeArrowheads="1"/>
          </p:cNvPicPr>
          <p:nvPr userDrawn="1"/>
        </p:nvPicPr>
        <p:blipFill>
          <a:blip r:embed="rId7"/>
          <a:srcRect l="28684" r="6688"/>
          <a:stretch>
            <a:fillRect/>
          </a:stretch>
        </p:blipFill>
        <p:spPr bwMode="auto">
          <a:xfrm>
            <a:off x="1" y="0"/>
            <a:ext cx="613676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50628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4786" y="1508400"/>
            <a:ext cx="9338677" cy="4590000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buClr>
                <a:srgbClr val="13246B"/>
              </a:buCl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buClr>
                <a:srgbClr val="13246B"/>
              </a:buCl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buClr>
                <a:srgbClr val="13246B"/>
              </a:buCl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buClr>
                <a:srgbClr val="13246B"/>
              </a:buCl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303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379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писок и иллюстрация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Список и иллюстрация. Список главный, иллюстрация вторична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DINPro"/>
                <a:cs typeface="DINPro"/>
              </a:defRPr>
            </a:lvl1pPr>
          </a:lstStyle>
          <a:p>
            <a:r>
              <a:rPr lang="ru-RU" dirty="0">
                <a:latin typeface="Verdana"/>
                <a:cs typeface="Verdana"/>
              </a:rPr>
              <a:t>6 ноября 2014 года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C76C-CF9A-B645-A5DE-487E37C771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32535" y="2343667"/>
            <a:ext cx="5284827" cy="3151800"/>
          </a:xfrm>
        </p:spPr>
        <p:txBody>
          <a:bodyPr/>
          <a:lstStyle>
            <a:lvl1pPr>
              <a:lnSpc>
                <a:spcPct val="120000"/>
              </a:lnSpc>
              <a:defRPr b="1" cap="none" baseline="0"/>
            </a:lvl1pPr>
            <a:lvl2pPr marL="735732" indent="-268348">
              <a:lnSpc>
                <a:spcPct val="120000"/>
              </a:lnSpc>
              <a:buFont typeface="Wingdings" charset="2"/>
              <a:buChar char="§"/>
              <a:defRPr b="1" cap="none"/>
            </a:lvl2pPr>
            <a:lvl3pPr marL="1203112" indent="-268348">
              <a:lnSpc>
                <a:spcPct val="120000"/>
              </a:lnSpc>
              <a:buFont typeface="Wingdings" charset="2"/>
              <a:buChar char="§"/>
              <a:defRPr b="1" cap="none"/>
            </a:lvl3pPr>
          </a:lstStyle>
          <a:p>
            <a:pPr lvl="0"/>
            <a:r>
              <a:rPr lang="ru-RU" dirty="0"/>
              <a:t>Тезис 1</a:t>
            </a:r>
          </a:p>
          <a:p>
            <a:pPr lvl="0"/>
            <a:r>
              <a:rPr lang="ru-RU" dirty="0"/>
              <a:t>Тезис 2</a:t>
            </a:r>
          </a:p>
          <a:p>
            <a:pPr lvl="0"/>
            <a:r>
              <a:rPr lang="ru-RU" dirty="0"/>
              <a:t>Тезис 3</a:t>
            </a:r>
          </a:p>
          <a:p>
            <a:pPr lvl="1"/>
            <a:r>
              <a:rPr lang="ru-RU" dirty="0"/>
              <a:t>Дополнение 1</a:t>
            </a:r>
          </a:p>
          <a:p>
            <a:pPr lvl="2"/>
            <a:r>
              <a:rPr lang="ru-RU" dirty="0"/>
              <a:t>Комментарий</a:t>
            </a:r>
          </a:p>
          <a:p>
            <a:pPr lvl="1"/>
            <a:r>
              <a:rPr lang="ru-RU" dirty="0"/>
              <a:t>Дополнение 3</a:t>
            </a:r>
          </a:p>
          <a:p>
            <a:pPr lvl="0"/>
            <a:r>
              <a:rPr lang="ru-RU" dirty="0"/>
              <a:t>В конце тезиса или дополнения отсутствуют точки</a:t>
            </a: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14" hasCustomPrompt="1"/>
          </p:nvPr>
        </p:nvSpPr>
        <p:spPr>
          <a:xfrm>
            <a:off x="6233620" y="2457544"/>
            <a:ext cx="3430020" cy="303792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ru-RU" dirty="0"/>
              <a:t>Фотография, рисунок, пиктограмма или </a:t>
            </a:r>
            <a:r>
              <a:rPr lang="ru-RU" dirty="0" err="1"/>
              <a:t>инфографика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83366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134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писок и иллюстрация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Список и иллюстрация. Список главный, иллюстрация вторична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DINPro"/>
                <a:cs typeface="DINPro"/>
              </a:defRPr>
            </a:lvl1pPr>
          </a:lstStyle>
          <a:p>
            <a:r>
              <a:rPr lang="ru-RU" dirty="0">
                <a:latin typeface="Verdana"/>
                <a:cs typeface="Verdana"/>
              </a:rPr>
              <a:t>6 ноября 2014 года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C76C-CF9A-B645-A5DE-487E37C771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32535" y="2343667"/>
            <a:ext cx="5284827" cy="3151800"/>
          </a:xfrm>
        </p:spPr>
        <p:txBody>
          <a:bodyPr/>
          <a:lstStyle>
            <a:lvl1pPr>
              <a:lnSpc>
                <a:spcPct val="120000"/>
              </a:lnSpc>
              <a:defRPr b="1" cap="none" baseline="0"/>
            </a:lvl1pPr>
            <a:lvl2pPr marL="735732" indent="-268348">
              <a:lnSpc>
                <a:spcPct val="120000"/>
              </a:lnSpc>
              <a:buFont typeface="Wingdings" charset="2"/>
              <a:buChar char="§"/>
              <a:defRPr b="1" cap="none"/>
            </a:lvl2pPr>
            <a:lvl3pPr marL="1203112" indent="-268348">
              <a:lnSpc>
                <a:spcPct val="120000"/>
              </a:lnSpc>
              <a:buFont typeface="Wingdings" charset="2"/>
              <a:buChar char="§"/>
              <a:defRPr b="1" cap="none"/>
            </a:lvl3pPr>
          </a:lstStyle>
          <a:p>
            <a:pPr lvl="0"/>
            <a:r>
              <a:rPr lang="ru-RU" dirty="0"/>
              <a:t>Тезис 1</a:t>
            </a:r>
          </a:p>
          <a:p>
            <a:pPr lvl="0"/>
            <a:r>
              <a:rPr lang="ru-RU" dirty="0"/>
              <a:t>Тезис 2</a:t>
            </a:r>
          </a:p>
          <a:p>
            <a:pPr lvl="0"/>
            <a:r>
              <a:rPr lang="ru-RU" dirty="0"/>
              <a:t>Тезис 3</a:t>
            </a:r>
          </a:p>
          <a:p>
            <a:pPr lvl="1"/>
            <a:r>
              <a:rPr lang="ru-RU" dirty="0"/>
              <a:t>Дополнение 1</a:t>
            </a:r>
          </a:p>
          <a:p>
            <a:pPr lvl="2"/>
            <a:r>
              <a:rPr lang="ru-RU" dirty="0"/>
              <a:t>Комментарий</a:t>
            </a:r>
          </a:p>
          <a:p>
            <a:pPr lvl="1"/>
            <a:r>
              <a:rPr lang="ru-RU" dirty="0"/>
              <a:t>Дополнение 3</a:t>
            </a:r>
          </a:p>
          <a:p>
            <a:pPr lvl="0"/>
            <a:r>
              <a:rPr lang="ru-RU" dirty="0"/>
              <a:t>В конце тезиса или дополнения отсутствуют точки</a:t>
            </a: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14" hasCustomPrompt="1"/>
          </p:nvPr>
        </p:nvSpPr>
        <p:spPr>
          <a:xfrm>
            <a:off x="6233620" y="2457544"/>
            <a:ext cx="3430020" cy="303792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ru-RU" dirty="0"/>
              <a:t>Фотография, рисунок, пиктограмма или </a:t>
            </a:r>
            <a:r>
              <a:rPr lang="ru-RU" dirty="0" err="1"/>
              <a:t>инфографика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3354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мерация и иллюст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Нумерованный список и иллюстрация. Список главный, иллюстрация вторична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DINPro"/>
                <a:cs typeface="DINPro"/>
              </a:defRPr>
            </a:lvl1pPr>
          </a:lstStyle>
          <a:p>
            <a:r>
              <a:rPr lang="ru-RU" dirty="0">
                <a:latin typeface="Verdana"/>
                <a:cs typeface="Verdana"/>
              </a:rPr>
              <a:t>6 ноября 2014 года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C76C-CF9A-B645-A5DE-487E37C771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9"/>
          <p:cNvSpPr>
            <a:spLocks noGrp="1"/>
          </p:cNvSpPr>
          <p:nvPr>
            <p:ph sz="quarter" idx="14" hasCustomPrompt="1"/>
          </p:nvPr>
        </p:nvSpPr>
        <p:spPr>
          <a:xfrm>
            <a:off x="6233620" y="2466611"/>
            <a:ext cx="3430020" cy="301979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ru-RU" dirty="0"/>
              <a:t>Фотография, рисунок, пиктограмма или </a:t>
            </a:r>
            <a:r>
              <a:rPr lang="ru-RU" dirty="0" err="1"/>
              <a:t>инфографика</a:t>
            </a:r>
            <a:endParaRPr lang="ru-RU" dirty="0"/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32535" y="2343667"/>
            <a:ext cx="5284827" cy="3151800"/>
          </a:xfrm>
        </p:spPr>
        <p:txBody>
          <a:bodyPr/>
          <a:lstStyle>
            <a:lvl1pPr>
              <a:lnSpc>
                <a:spcPct val="120000"/>
              </a:lnSpc>
              <a:buFont typeface="+mj-lt"/>
              <a:buAutoNum type="arabicPeriod"/>
              <a:defRPr b="1" cap="none" baseline="0"/>
            </a:lvl1pPr>
            <a:lvl2pPr marL="789400" indent="-322018">
              <a:lnSpc>
                <a:spcPct val="120000"/>
              </a:lnSpc>
              <a:buFont typeface="Wingdings" charset="2"/>
              <a:buChar char="§"/>
              <a:defRPr b="1" cap="none"/>
            </a:lvl2pPr>
            <a:lvl3pPr marL="1256784" indent="-322018">
              <a:lnSpc>
                <a:spcPct val="120000"/>
              </a:lnSpc>
              <a:buFont typeface="Wingdings" charset="2"/>
              <a:buChar char="§"/>
              <a:defRPr b="1" cap="none"/>
            </a:lvl3pPr>
          </a:lstStyle>
          <a:p>
            <a:pPr lvl="0"/>
            <a:r>
              <a:rPr lang="ru-RU" dirty="0"/>
              <a:t>Тезис 1</a:t>
            </a:r>
          </a:p>
          <a:p>
            <a:pPr lvl="0"/>
            <a:r>
              <a:rPr lang="ru-RU" dirty="0"/>
              <a:t>Тезис 2</a:t>
            </a:r>
          </a:p>
          <a:p>
            <a:pPr lvl="0"/>
            <a:r>
              <a:rPr lang="ru-RU" dirty="0"/>
              <a:t>Тезис 3</a:t>
            </a:r>
          </a:p>
          <a:p>
            <a:pPr lvl="1"/>
            <a:r>
              <a:rPr lang="ru-RU" dirty="0"/>
              <a:t>Дополнение 1</a:t>
            </a:r>
          </a:p>
          <a:p>
            <a:pPr lvl="2"/>
            <a:r>
              <a:rPr lang="ru-RU" dirty="0"/>
              <a:t>Комментарий</a:t>
            </a:r>
          </a:p>
          <a:p>
            <a:pPr lvl="1"/>
            <a:r>
              <a:rPr lang="ru-RU" dirty="0"/>
              <a:t>Дополнение 3</a:t>
            </a:r>
          </a:p>
          <a:p>
            <a:pPr lvl="0"/>
            <a:r>
              <a:rPr lang="ru-RU" dirty="0"/>
              <a:t>В конце тезиса или дополнения отсутствуют точки</a:t>
            </a:r>
          </a:p>
        </p:txBody>
      </p:sp>
    </p:spTree>
    <p:extLst>
      <p:ext uri="{BB962C8B-B14F-4D97-AF65-F5344CB8AC3E}">
        <p14:creationId xmlns:p14="http://schemas.microsoft.com/office/powerpoint/2010/main" val="3870372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ллюстрация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Иллюстрация и список. Иллюстрация главная, список разъясняет иллюстрацию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DINPro"/>
                <a:cs typeface="DINPro"/>
              </a:defRPr>
            </a:lvl1pPr>
          </a:lstStyle>
          <a:p>
            <a:r>
              <a:rPr lang="ru-RU" dirty="0">
                <a:latin typeface="Verdana"/>
                <a:cs typeface="Verdana"/>
              </a:rPr>
              <a:t>6 ноября 2014 года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C76C-CF9A-B645-A5DE-487E37C771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237133" y="2181278"/>
            <a:ext cx="3426140" cy="3698700"/>
          </a:xfrm>
        </p:spPr>
        <p:txBody>
          <a:bodyPr/>
          <a:lstStyle>
            <a:lvl1pPr>
              <a:defRPr sz="1000" baseline="0"/>
            </a:lvl1pPr>
            <a:lvl2pPr>
              <a:defRPr sz="1000"/>
            </a:lvl2pPr>
            <a:lvl3pPr>
              <a:defRPr sz="1000"/>
            </a:lvl3pPr>
          </a:lstStyle>
          <a:p>
            <a:pPr lvl="0"/>
            <a:r>
              <a:rPr lang="ru-RU" dirty="0"/>
              <a:t>Тезис 1</a:t>
            </a:r>
          </a:p>
          <a:p>
            <a:pPr lvl="0"/>
            <a:r>
              <a:rPr lang="ru-RU" dirty="0"/>
              <a:t>Тезис 2</a:t>
            </a:r>
          </a:p>
          <a:p>
            <a:pPr lvl="0"/>
            <a:r>
              <a:rPr lang="ru-RU" dirty="0"/>
              <a:t>Тезис 3</a:t>
            </a:r>
          </a:p>
          <a:p>
            <a:pPr lvl="1"/>
            <a:r>
              <a:rPr lang="ru-RU" dirty="0"/>
              <a:t>Дополнение 1</a:t>
            </a:r>
          </a:p>
          <a:p>
            <a:pPr lvl="2"/>
            <a:r>
              <a:rPr lang="ru-RU" dirty="0"/>
              <a:t>Комментарий</a:t>
            </a:r>
          </a:p>
          <a:p>
            <a:pPr lvl="1"/>
            <a:r>
              <a:rPr lang="ru-RU" dirty="0"/>
              <a:t>Дополнение 2</a:t>
            </a:r>
          </a:p>
          <a:p>
            <a:pPr lvl="1"/>
            <a:r>
              <a:rPr lang="ru-RU" dirty="0"/>
              <a:t>Дополнение 3</a:t>
            </a:r>
          </a:p>
          <a:p>
            <a:pPr lvl="0"/>
            <a:r>
              <a:rPr lang="ru-RU" dirty="0"/>
              <a:t>Тезис 4</a:t>
            </a:r>
          </a:p>
          <a:p>
            <a:pPr lvl="0"/>
            <a:r>
              <a:rPr lang="ru-RU" dirty="0"/>
              <a:t>В конце тезиса или дополнения отсутствуют точки</a:t>
            </a:r>
          </a:p>
          <a:p>
            <a:pPr lvl="1"/>
            <a:endParaRPr lang="ru-RU" dirty="0"/>
          </a:p>
          <a:p>
            <a:pPr lvl="1"/>
            <a:endParaRPr lang="ru-RU" dirty="0"/>
          </a:p>
          <a:p>
            <a:pPr lvl="1"/>
            <a:endParaRPr lang="ru-RU" dirty="0"/>
          </a:p>
        </p:txBody>
      </p:sp>
      <p:sp>
        <p:nvSpPr>
          <p:cNvPr id="9" name="Содержимое 9"/>
          <p:cNvSpPr>
            <a:spLocks noGrp="1"/>
          </p:cNvSpPr>
          <p:nvPr>
            <p:ph sz="quarter" idx="14" hasCustomPrompt="1"/>
          </p:nvPr>
        </p:nvSpPr>
        <p:spPr>
          <a:xfrm>
            <a:off x="632719" y="2066183"/>
            <a:ext cx="5277412" cy="381436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ru-RU" dirty="0"/>
              <a:t>Фотография, рисунок, пиктограмма или </a:t>
            </a:r>
            <a:r>
              <a:rPr lang="ru-RU" dirty="0" err="1"/>
              <a:t>инфографика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187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, список иллюстраци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Текст, Список и иллюстрация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DINPro"/>
                <a:cs typeface="DINPro"/>
              </a:defRPr>
            </a:lvl1pPr>
          </a:lstStyle>
          <a:p>
            <a:r>
              <a:rPr lang="ru-RU" dirty="0">
                <a:latin typeface="Verdana"/>
                <a:cs typeface="Verdana"/>
              </a:rPr>
              <a:t>6 ноября 2014 года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C76C-CF9A-B645-A5DE-487E37C771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32534" y="2181278"/>
            <a:ext cx="2804259" cy="3698700"/>
          </a:xfrm>
        </p:spPr>
        <p:txBody>
          <a:bodyPr/>
          <a:lstStyle>
            <a:lvl1pPr marL="0" marR="0" indent="0" algn="l" defTabSz="467382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 sz="1000" baseline="0"/>
            </a:lvl1pPr>
            <a:lvl2pPr>
              <a:defRPr sz="1000"/>
            </a:lvl2pPr>
          </a:lstStyle>
          <a:p>
            <a:pPr marL="0" marR="0" lvl="0" indent="0" algn="l" defTabSz="467382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ru-RU" dirty="0"/>
              <a:t>Текст, который сопровождает тему. Закрепляет утверждение или объясняет иллюстрацию</a:t>
            </a:r>
          </a:p>
          <a:p>
            <a:pPr lvl="0"/>
            <a:endParaRPr lang="ru-RU" dirty="0"/>
          </a:p>
          <a:p>
            <a:pPr lvl="1"/>
            <a:endParaRPr lang="ru-RU" dirty="0"/>
          </a:p>
          <a:p>
            <a:pPr lvl="1"/>
            <a:endParaRPr lang="ru-RU" dirty="0"/>
          </a:p>
          <a:p>
            <a:pPr lvl="1"/>
            <a:endParaRPr lang="ru-RU" dirty="0"/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745776" y="2181278"/>
            <a:ext cx="2804259" cy="3698700"/>
          </a:xfrm>
        </p:spPr>
        <p:txBody>
          <a:bodyPr>
            <a:normAutofit/>
          </a:bodyPr>
          <a:lstStyle>
            <a:lvl1pPr>
              <a:defRPr sz="1000" baseline="0"/>
            </a:lvl1pPr>
            <a:lvl2pPr>
              <a:defRPr sz="1000"/>
            </a:lvl2pPr>
            <a:lvl3pPr>
              <a:defRPr sz="1000"/>
            </a:lvl3pPr>
          </a:lstStyle>
          <a:p>
            <a:pPr lvl="0"/>
            <a:r>
              <a:rPr lang="ru-RU" dirty="0"/>
              <a:t>Тезис 1</a:t>
            </a:r>
          </a:p>
          <a:p>
            <a:pPr lvl="0"/>
            <a:r>
              <a:rPr lang="ru-RU" dirty="0"/>
              <a:t>Тезис 2</a:t>
            </a:r>
          </a:p>
          <a:p>
            <a:pPr lvl="0"/>
            <a:r>
              <a:rPr lang="ru-RU" dirty="0"/>
              <a:t>Тезис 3</a:t>
            </a:r>
          </a:p>
          <a:p>
            <a:pPr lvl="1"/>
            <a:r>
              <a:rPr lang="ru-RU" dirty="0"/>
              <a:t>Дополнение 1</a:t>
            </a:r>
          </a:p>
          <a:p>
            <a:pPr lvl="2"/>
            <a:r>
              <a:rPr lang="ru-RU" dirty="0"/>
              <a:t>Комментарий</a:t>
            </a:r>
          </a:p>
          <a:p>
            <a:pPr lvl="1"/>
            <a:r>
              <a:rPr lang="ru-RU" dirty="0"/>
              <a:t>Дополнение 2</a:t>
            </a:r>
          </a:p>
          <a:p>
            <a:pPr lvl="1"/>
            <a:r>
              <a:rPr lang="ru-RU" dirty="0"/>
              <a:t>Дополнение 3</a:t>
            </a:r>
          </a:p>
          <a:p>
            <a:pPr lvl="0"/>
            <a:r>
              <a:rPr lang="ru-RU" dirty="0"/>
              <a:t>Тезис 4</a:t>
            </a:r>
          </a:p>
          <a:p>
            <a:pPr lvl="0"/>
            <a:r>
              <a:rPr lang="ru-RU" dirty="0"/>
              <a:t>В конце тезиса или дополнения отсутствуют точки</a:t>
            </a:r>
          </a:p>
          <a:p>
            <a:pPr lvl="1"/>
            <a:endParaRPr lang="ru-RU" dirty="0"/>
          </a:p>
          <a:p>
            <a:pPr lvl="1"/>
            <a:endParaRPr lang="ru-RU" dirty="0"/>
          </a:p>
          <a:p>
            <a:pPr lvl="1"/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sz="quarter" idx="14" hasCustomPrompt="1"/>
          </p:nvPr>
        </p:nvSpPr>
        <p:spPr>
          <a:xfrm>
            <a:off x="6866242" y="2072145"/>
            <a:ext cx="2797400" cy="380784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ru-RU" dirty="0"/>
              <a:t>Фотография, рисунок, пиктограмма или </a:t>
            </a:r>
            <a:r>
              <a:rPr lang="ru-RU" dirty="0" err="1"/>
              <a:t>инфографика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0276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ллюстрация и 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Иллюстрация и нумерованный список. Иллюстрация главная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DINPro"/>
                <a:cs typeface="DINPro"/>
              </a:defRPr>
            </a:lvl1pPr>
          </a:lstStyle>
          <a:p>
            <a:r>
              <a:rPr lang="ru-RU" dirty="0">
                <a:latin typeface="Verdana"/>
                <a:cs typeface="Verdana"/>
              </a:rPr>
              <a:t>6 ноября 2014 года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C76C-CF9A-B645-A5DE-487E37C771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219294" y="2181278"/>
            <a:ext cx="3443979" cy="3698700"/>
          </a:xfrm>
        </p:spPr>
        <p:txBody>
          <a:bodyPr/>
          <a:lstStyle>
            <a:lvl1pPr>
              <a:buFont typeface="+mj-lt"/>
              <a:buAutoNum type="arabicPeriod"/>
              <a:defRPr sz="1000" baseline="0"/>
            </a:lvl1pPr>
            <a:lvl2pPr marL="789360" indent="-321978">
              <a:buFont typeface="+mj-lt"/>
              <a:buAutoNum type="arabicPeriod"/>
              <a:defRPr/>
            </a:lvl2pPr>
            <a:lvl3pPr marL="1256742" indent="-321978">
              <a:buFont typeface="+mj-lt"/>
              <a:buAutoNum type="arabicPeriod"/>
              <a:defRPr/>
            </a:lvl3pPr>
          </a:lstStyle>
          <a:p>
            <a:pPr lvl="0"/>
            <a:r>
              <a:rPr lang="ru-RU" dirty="0"/>
              <a:t>Тезис 1</a:t>
            </a:r>
          </a:p>
          <a:p>
            <a:pPr lvl="0"/>
            <a:r>
              <a:rPr lang="ru-RU" dirty="0"/>
              <a:t>Тезис 2</a:t>
            </a:r>
          </a:p>
          <a:p>
            <a:pPr lvl="0"/>
            <a:r>
              <a:rPr lang="ru-RU" dirty="0"/>
              <a:t>Тезис 3</a:t>
            </a:r>
          </a:p>
          <a:p>
            <a:pPr lvl="0"/>
            <a:r>
              <a:rPr lang="ru-RU" dirty="0"/>
              <a:t>Тезис 4</a:t>
            </a:r>
          </a:p>
          <a:p>
            <a:pPr lvl="0"/>
            <a:r>
              <a:rPr lang="ru-RU" dirty="0"/>
              <a:t>В конце тезиса или дополнения отсутствуют точки</a:t>
            </a:r>
          </a:p>
          <a:p>
            <a:pPr lvl="1"/>
            <a:endParaRPr lang="ru-RU" dirty="0"/>
          </a:p>
          <a:p>
            <a:pPr lvl="1"/>
            <a:endParaRPr lang="ru-RU" dirty="0"/>
          </a:p>
          <a:p>
            <a:pPr lvl="1"/>
            <a:endParaRPr lang="ru-RU" dirty="0"/>
          </a:p>
        </p:txBody>
      </p:sp>
      <p:sp>
        <p:nvSpPr>
          <p:cNvPr id="9" name="Содержимое 9"/>
          <p:cNvSpPr>
            <a:spLocks noGrp="1"/>
          </p:cNvSpPr>
          <p:nvPr>
            <p:ph sz="quarter" idx="14" hasCustomPrompt="1"/>
          </p:nvPr>
        </p:nvSpPr>
        <p:spPr>
          <a:xfrm>
            <a:off x="635977" y="2057719"/>
            <a:ext cx="5281342" cy="382283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ru-RU" dirty="0"/>
              <a:t>Фотография, рисунок, пиктограмма или </a:t>
            </a:r>
            <a:r>
              <a:rPr lang="ru-RU" dirty="0" err="1"/>
              <a:t>инфографика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881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ллюстрация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Иллюстрация и текст. Иллюстрация главная, текст разъясняет иллюстрацию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DINPro"/>
                <a:cs typeface="DINPro"/>
              </a:defRPr>
            </a:lvl1pPr>
          </a:lstStyle>
          <a:p>
            <a:r>
              <a:rPr lang="ru-RU" dirty="0">
                <a:latin typeface="Verdana"/>
                <a:cs typeface="Verdana"/>
              </a:rPr>
              <a:t>6 ноября 2014 года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C76C-CF9A-B645-A5DE-487E37C771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219294" y="2181278"/>
            <a:ext cx="3443979" cy="3698700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000" b="0" baseline="0"/>
            </a:lvl1pPr>
            <a:lvl2pPr marL="467382" indent="0">
              <a:buFont typeface="+mj-lt"/>
              <a:buNone/>
              <a:defRPr sz="1000" b="0"/>
            </a:lvl2pPr>
            <a:lvl3pPr marL="1256742" indent="-321978">
              <a:buFont typeface="+mj-lt"/>
              <a:buAutoNum type="arabicPeriod"/>
              <a:defRPr/>
            </a:lvl3pPr>
          </a:lstStyle>
          <a:p>
            <a:pPr lvl="0"/>
            <a:r>
              <a:rPr lang="ru-RU" dirty="0"/>
              <a:t>Текст, который сопровождает иллюстрацию. Закрепляет утверждение или объясняет иллюстрацию</a:t>
            </a:r>
          </a:p>
          <a:p>
            <a:pPr lvl="1"/>
            <a:endParaRPr lang="ru-RU" dirty="0"/>
          </a:p>
        </p:txBody>
      </p:sp>
      <p:sp>
        <p:nvSpPr>
          <p:cNvPr id="8" name="Рисунок 26"/>
          <p:cNvSpPr>
            <a:spLocks noGrp="1"/>
          </p:cNvSpPr>
          <p:nvPr>
            <p:ph type="pic" sz="quarter" idx="14" hasCustomPrompt="1"/>
          </p:nvPr>
        </p:nvSpPr>
        <p:spPr>
          <a:xfrm>
            <a:off x="632718" y="2057726"/>
            <a:ext cx="5298982" cy="38156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aseline="0">
                <a:latin typeface="Verdana"/>
              </a:defRPr>
            </a:lvl1pPr>
          </a:lstStyle>
          <a:p>
            <a:r>
              <a:rPr lang="ru-RU" dirty="0"/>
              <a:t>Рисунок, фотография или файлы из набора пиктограмм. Иллюстрация должна соответствовать теме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66358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ллюстрация и текс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Иллюстрация и текст. Иллюстрация главная, текст разъясняет иллюстрацию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DINPro"/>
                <a:cs typeface="DINPro"/>
              </a:defRPr>
            </a:lvl1pPr>
          </a:lstStyle>
          <a:p>
            <a:r>
              <a:rPr lang="ru-RU" dirty="0">
                <a:latin typeface="Verdana"/>
                <a:cs typeface="Verdana"/>
              </a:rPr>
              <a:t>6 ноября 2014 года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C76C-CF9A-B645-A5DE-487E37C771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859203" y="2181278"/>
            <a:ext cx="2804075" cy="3698700"/>
          </a:xfrm>
        </p:spPr>
        <p:txBody>
          <a:bodyPr/>
          <a:lstStyle>
            <a:lvl1pPr marL="0" indent="0">
              <a:buFont typeface="+mj-lt"/>
              <a:buNone/>
              <a:defRPr sz="1000" baseline="0"/>
            </a:lvl1pPr>
            <a:lvl2pPr marL="467382" indent="0">
              <a:buFont typeface="+mj-lt"/>
              <a:buNone/>
              <a:defRPr/>
            </a:lvl2pPr>
            <a:lvl3pPr marL="1256742" indent="-321978">
              <a:buFont typeface="+mj-lt"/>
              <a:buAutoNum type="arabicPeriod"/>
              <a:defRPr/>
            </a:lvl3pPr>
          </a:lstStyle>
          <a:p>
            <a:pPr lvl="0"/>
            <a:r>
              <a:rPr lang="ru-RU" dirty="0"/>
              <a:t>Текст, который сопровождает иллюстрацию. Закрепляет утверждение или объясняет иллюстрацию</a:t>
            </a:r>
          </a:p>
          <a:p>
            <a:pPr lvl="1"/>
            <a:endParaRPr lang="ru-RU" dirty="0"/>
          </a:p>
        </p:txBody>
      </p:sp>
      <p:sp>
        <p:nvSpPr>
          <p:cNvPr id="8" name="Рисунок 26"/>
          <p:cNvSpPr>
            <a:spLocks noGrp="1"/>
          </p:cNvSpPr>
          <p:nvPr>
            <p:ph type="pic" sz="quarter" idx="14" hasCustomPrompt="1"/>
          </p:nvPr>
        </p:nvSpPr>
        <p:spPr>
          <a:xfrm>
            <a:off x="632714" y="2066190"/>
            <a:ext cx="5917317" cy="380716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aseline="0">
                <a:latin typeface="Verdana"/>
              </a:defRPr>
            </a:lvl1pPr>
          </a:lstStyle>
          <a:p>
            <a:r>
              <a:rPr lang="ru-RU" dirty="0"/>
              <a:t>Рисунок, фотография или файлы из набора пиктограмм. Иллюстрация должна соответствовать теме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74916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24.xml"/><Relationship Id="rId7" Type="http://schemas.openxmlformats.org/officeDocument/2006/relationships/vmlDrawing" Target="../drawings/vmlDrawing2.v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2.xml"/><Relationship Id="rId11" Type="http://schemas.openxmlformats.org/officeDocument/2006/relationships/image" Target="../media/image8.emf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7.emf"/><Relationship Id="rId4" Type="http://schemas.openxmlformats.org/officeDocument/2006/relationships/slideLayout" Target="../slideLayouts/slideLayout25.xml"/><Relationship Id="rId9" Type="http://schemas.openxmlformats.org/officeDocument/2006/relationships/oleObject" Target="../embeddings/oleObject2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29.xml"/><Relationship Id="rId7" Type="http://schemas.openxmlformats.org/officeDocument/2006/relationships/vmlDrawing" Target="../drawings/vmlDrawing4.v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3.xml"/><Relationship Id="rId11" Type="http://schemas.openxmlformats.org/officeDocument/2006/relationships/image" Target="../media/image8.emf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7.emf"/><Relationship Id="rId4" Type="http://schemas.openxmlformats.org/officeDocument/2006/relationships/slideLayout" Target="../slideLayouts/slideLayout30.xml"/><Relationship Id="rId9" Type="http://schemas.openxmlformats.org/officeDocument/2006/relationships/oleObject" Target="../embeddings/oleObject4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718" y="843615"/>
            <a:ext cx="9030555" cy="111483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3"/>
          </p:nvPr>
        </p:nvSpPr>
        <p:spPr>
          <a:xfrm>
            <a:off x="1809339" y="453874"/>
            <a:ext cx="7853934" cy="32516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 cap="all">
                <a:solidFill>
                  <a:schemeClr val="tx1"/>
                </a:solidFill>
                <a:latin typeface="Verdana"/>
              </a:defRPr>
            </a:lvl1pPr>
          </a:lstStyle>
          <a:p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32716" y="779033"/>
            <a:ext cx="9030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Дата 12"/>
          <p:cNvSpPr>
            <a:spLocks noGrp="1"/>
          </p:cNvSpPr>
          <p:nvPr>
            <p:ph type="dt" sz="half" idx="2"/>
          </p:nvPr>
        </p:nvSpPr>
        <p:spPr>
          <a:xfrm>
            <a:off x="635977" y="5990569"/>
            <a:ext cx="7467079" cy="30099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r>
              <a:rPr lang="ru-RU" dirty="0"/>
              <a:t>6 ноября 2014 года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4"/>
          </p:nvPr>
        </p:nvSpPr>
        <p:spPr>
          <a:xfrm>
            <a:off x="8103058" y="5990569"/>
            <a:ext cx="1560215" cy="30099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fld id="{270CC76C-CF9A-B645-A5DE-487E37C771F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32716" y="779033"/>
            <a:ext cx="9030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3438" y="2342149"/>
            <a:ext cx="9030559" cy="31533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 err="1"/>
              <a:t>Пппппппппп</a:t>
            </a:r>
            <a:endParaRPr lang="ru-RU" dirty="0"/>
          </a:p>
          <a:p>
            <a:pPr lvl="1"/>
            <a:r>
              <a:rPr lang="ru-RU" dirty="0" err="1"/>
              <a:t>Пппппппппп</a:t>
            </a:r>
            <a:endParaRPr lang="ru-RU" dirty="0"/>
          </a:p>
          <a:p>
            <a:pPr lvl="2"/>
            <a:r>
              <a:rPr lang="ru-RU" dirty="0" err="1"/>
              <a:t>Пппппппппп</a:t>
            </a:r>
            <a:endParaRPr lang="ru-RU" dirty="0"/>
          </a:p>
          <a:p>
            <a:pPr lvl="0"/>
            <a:r>
              <a:rPr lang="ru-RU" dirty="0" err="1"/>
              <a:t>Пппппппппп</a:t>
            </a:r>
            <a:endParaRPr lang="ru-RU" dirty="0"/>
          </a:p>
          <a:p>
            <a:pPr lvl="1"/>
            <a:r>
              <a:rPr lang="ru-RU" dirty="0" err="1"/>
              <a:t>Пппппппппп</a:t>
            </a:r>
            <a:endParaRPr lang="ru-RU" dirty="0"/>
          </a:p>
          <a:p>
            <a:pPr lvl="2"/>
            <a:r>
              <a:rPr lang="ru-RU" dirty="0" err="1"/>
              <a:t>Пппппппппп</a:t>
            </a:r>
            <a:endParaRPr lang="ru-RU" dirty="0"/>
          </a:p>
          <a:p>
            <a:pPr lvl="0"/>
            <a:r>
              <a:rPr lang="ru-RU" dirty="0" err="1"/>
              <a:t>Пппппппппп</a:t>
            </a:r>
            <a:endParaRPr lang="ru-RU" dirty="0"/>
          </a:p>
          <a:p>
            <a:pPr lvl="1"/>
            <a:r>
              <a:rPr lang="ru-RU" dirty="0" err="1"/>
              <a:t>Пппппппппп</a:t>
            </a:r>
            <a:endParaRPr lang="ru-RU" dirty="0"/>
          </a:p>
          <a:p>
            <a:pPr lvl="2"/>
            <a:r>
              <a:rPr lang="ru-RU" dirty="0" err="1"/>
              <a:t>Пппппппппп</a:t>
            </a:r>
            <a:endParaRPr lang="ru-RU" dirty="0"/>
          </a:p>
          <a:p>
            <a:pPr lvl="0"/>
            <a:r>
              <a:rPr lang="ru-RU" dirty="0" err="1"/>
              <a:t>Пппппппппп</a:t>
            </a:r>
            <a:endParaRPr lang="ru-RU" dirty="0"/>
          </a:p>
          <a:p>
            <a:pPr lvl="1"/>
            <a:r>
              <a:rPr lang="ru-RU" dirty="0" err="1"/>
              <a:t>Пппппппппп</a:t>
            </a:r>
            <a:endParaRPr lang="ru-RU" dirty="0"/>
          </a:p>
          <a:p>
            <a:pPr lvl="2"/>
            <a:r>
              <a:rPr lang="ru-RU" dirty="0" err="1"/>
              <a:t>Пппппппппп</a:t>
            </a:r>
            <a:endParaRPr lang="ru-RU" dirty="0"/>
          </a:p>
          <a:p>
            <a:pPr lvl="0"/>
            <a:endParaRPr lang="ru-RU" dirty="0"/>
          </a:p>
          <a:p>
            <a:pPr lvl="2"/>
            <a:endParaRPr lang="ru-RU" dirty="0"/>
          </a:p>
          <a:p>
            <a:pPr lvl="2"/>
            <a:endParaRPr lang="ru-RU" dirty="0"/>
          </a:p>
        </p:txBody>
      </p:sp>
      <p:pic>
        <p:nvPicPr>
          <p:cNvPr id="11" name="Изображение 10" descr="logo_eng_color.png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38" y="202898"/>
            <a:ext cx="1082149" cy="40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40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673" r:id="rId18"/>
    <p:sldLayoutId id="2147483676" r:id="rId19"/>
    <p:sldLayoutId id="2147483738" r:id="rId20"/>
    <p:sldLayoutId id="2147483740" r:id="rId21"/>
  </p:sldLayoutIdLst>
  <p:hf hdr="0" ftr="0" dt="0"/>
  <p:txStyles>
    <p:titleStyle>
      <a:lvl1pPr indent="0" algn="l" defTabSz="467382" rtl="0" eaLnBrk="1" latinLnBrk="0" hangingPunct="1">
        <a:lnSpc>
          <a:spcPts val="3194"/>
        </a:lnSpc>
        <a:spcBef>
          <a:spcPts val="0"/>
        </a:spcBef>
        <a:buNone/>
        <a:defRPr sz="3100" b="1" i="0" kern="1200" cap="none">
          <a:solidFill>
            <a:schemeClr val="tx1"/>
          </a:solidFill>
          <a:latin typeface="Verdana"/>
          <a:ea typeface="+mj-ea"/>
          <a:cs typeface="Verdana"/>
        </a:defRPr>
      </a:lvl1pPr>
    </p:titleStyle>
    <p:bodyStyle>
      <a:lvl1pPr marL="350538" indent="-350538" algn="l" defTabSz="467382" rtl="0" eaLnBrk="1" latinLnBrk="0" hangingPunct="1">
        <a:lnSpc>
          <a:spcPct val="120000"/>
        </a:lnSpc>
        <a:spcBef>
          <a:spcPts val="0"/>
        </a:spcBef>
        <a:buFont typeface="Wingdings" charset="2"/>
        <a:buChar char="§"/>
        <a:defRPr sz="1500" kern="1200" baseline="0">
          <a:solidFill>
            <a:schemeClr val="tx1"/>
          </a:solidFill>
          <a:latin typeface="Verdana"/>
          <a:ea typeface="+mn-ea"/>
          <a:cs typeface="+mn-cs"/>
        </a:defRPr>
      </a:lvl1pPr>
      <a:lvl2pPr marL="759496" indent="-292114" algn="l" defTabSz="467382" rtl="0" eaLnBrk="1" latinLnBrk="0" hangingPunct="1">
        <a:lnSpc>
          <a:spcPct val="120000"/>
        </a:lnSpc>
        <a:spcBef>
          <a:spcPts val="0"/>
        </a:spcBef>
        <a:buFont typeface="Wingdings" charset="2"/>
        <a:buChar char="§"/>
        <a:defRPr sz="1500" kern="1200" baseline="0">
          <a:solidFill>
            <a:schemeClr val="tx1"/>
          </a:solidFill>
          <a:latin typeface="Verdana"/>
          <a:ea typeface="+mn-ea"/>
          <a:cs typeface="+mn-cs"/>
        </a:defRPr>
      </a:lvl2pPr>
      <a:lvl3pPr marL="1168456" indent="-233692" algn="l" defTabSz="467382" rtl="0" eaLnBrk="1" latinLnBrk="0" hangingPunct="1">
        <a:lnSpc>
          <a:spcPct val="120000"/>
        </a:lnSpc>
        <a:spcBef>
          <a:spcPts val="0"/>
        </a:spcBef>
        <a:buFont typeface="Wingdings" charset="2"/>
        <a:buChar char="§"/>
        <a:defRPr sz="1500" kern="1200" baseline="0">
          <a:solidFill>
            <a:schemeClr val="tx1"/>
          </a:solidFill>
          <a:latin typeface="Verdana"/>
          <a:ea typeface="+mn-ea"/>
          <a:cs typeface="+mn-cs"/>
        </a:defRPr>
      </a:lvl3pPr>
      <a:lvl4pPr marL="1635840" indent="-233692" algn="l" defTabSz="467382" rtl="0" eaLnBrk="1" latinLnBrk="0" hangingPunct="1">
        <a:lnSpc>
          <a:spcPct val="120000"/>
        </a:lnSpc>
        <a:spcBef>
          <a:spcPts val="0"/>
        </a:spcBef>
        <a:buFont typeface="Wingdings" charset="2"/>
        <a:buChar char="§"/>
        <a:defRPr sz="1900" kern="1200" baseline="0">
          <a:solidFill>
            <a:schemeClr val="tx1"/>
          </a:solidFill>
          <a:latin typeface="Verdana"/>
          <a:ea typeface="+mn-ea"/>
          <a:cs typeface="+mn-cs"/>
        </a:defRPr>
      </a:lvl4pPr>
      <a:lvl5pPr marL="2103223" indent="-233692" algn="l" defTabSz="467382" rtl="0" eaLnBrk="1" latinLnBrk="0" hangingPunct="1">
        <a:lnSpc>
          <a:spcPct val="120000"/>
        </a:lnSpc>
        <a:spcBef>
          <a:spcPts val="0"/>
        </a:spcBef>
        <a:buFont typeface="Wingdings" charset="2"/>
        <a:buChar char="§"/>
        <a:defRPr sz="1900" kern="1200" baseline="0">
          <a:solidFill>
            <a:schemeClr val="tx1"/>
          </a:solidFill>
          <a:latin typeface="Verdana"/>
          <a:ea typeface="+mn-ea"/>
          <a:cs typeface="+mn-cs"/>
        </a:defRPr>
      </a:lvl5pPr>
      <a:lvl6pPr marL="2570605" indent="-233692" algn="l" defTabSz="467382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37989" indent="-233692" algn="l" defTabSz="467382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05371" indent="-233692" algn="l" defTabSz="467382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72755" indent="-233692" algn="l" defTabSz="467382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673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67382" algn="l" defTabSz="4673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34766" algn="l" defTabSz="4673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02148" algn="l" defTabSz="4673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69533" algn="l" defTabSz="4673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36915" algn="l" defTabSz="4673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4297" algn="l" defTabSz="4673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71679" algn="l" defTabSz="4673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39061" algn="l" defTabSz="4673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160455095"/>
              </p:ext>
            </p:extLst>
          </p:nvPr>
        </p:nvGraphicFramePr>
        <p:xfrm>
          <a:off x="1648" y="1590"/>
          <a:ext cx="1648" cy="1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7" name="think-cell Slide" r:id="rId9" imgW="360" imgH="360" progId="TCLayout.ActiveDocument.1">
                  <p:embed/>
                </p:oleObj>
              </mc:Choice>
              <mc:Fallback>
                <p:oleObj name="think-cell Slide" r:id="rId9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8" y="1590"/>
                        <a:ext cx="1648" cy="15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8594" y="152475"/>
            <a:ext cx="7864867" cy="831600"/>
          </a:xfrm>
          <a:prstGeom prst="rect">
            <a:avLst/>
          </a:prstGeom>
        </p:spPr>
        <p:txBody>
          <a:bodyPr vert="horz" lIns="0" tIns="46756" rIns="0" bIns="46756" rtlCol="0" anchor="b" anchorCtr="0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87" y="1508400"/>
            <a:ext cx="9338677" cy="459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0" name="TextBox 9"/>
          <p:cNvSpPr txBox="1"/>
          <p:nvPr/>
        </p:nvSpPr>
        <p:spPr>
          <a:xfrm>
            <a:off x="9615324" y="6674404"/>
            <a:ext cx="197827" cy="126998"/>
          </a:xfrm>
          <a:prstGeom prst="rect">
            <a:avLst/>
          </a:prstGeom>
          <a:noFill/>
          <a:ln/>
          <a:effectLst/>
        </p:spPr>
        <p:txBody>
          <a:bodyPr wrap="none" lIns="0" tIns="0" rIns="0" bIns="0" rtlCol="0">
            <a:noAutofit/>
          </a:bodyPr>
          <a:lstStyle/>
          <a:p>
            <a:pPr algn="r" defTabSz="935112">
              <a:defRPr/>
            </a:pPr>
            <a:fld id="{9D53E389-1311-4796-9190-1F74A8EADEA2}" type="slidenum">
              <a:rPr lang="en-US" sz="1000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pPr algn="r" defTabSz="935112">
                <a:defRPr/>
              </a:pPr>
              <a:t>‹#›</a:t>
            </a:fld>
            <a:endParaRPr lang="en-US" sz="1000" dirty="0">
              <a:solidFill>
                <a:srgbClr val="000000"/>
              </a:solidFill>
              <a:ea typeface="Verdana" pitchFamily="34" charset="0"/>
              <a:cs typeface="Verdana" pitchFamily="34" charset="0"/>
            </a:endParaRPr>
          </a:p>
          <a:p>
            <a:pPr defTabSz="935112"/>
            <a:endParaRPr lang="en-US" sz="1000" dirty="0">
              <a:solidFill>
                <a:srgbClr val="000000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Изображение 17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785" y="450859"/>
            <a:ext cx="1175695" cy="43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7"/>
          <p:cNvCxnSpPr/>
          <p:nvPr/>
        </p:nvCxnSpPr>
        <p:spPr>
          <a:xfrm>
            <a:off x="474787" y="993600"/>
            <a:ext cx="93383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33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6" r:id="rId5"/>
  </p:sldLayoutIdLst>
  <p:hf hdr="0" ftr="0" dt="0"/>
  <p:txStyles>
    <p:titleStyle>
      <a:lvl1pPr algn="l" defTabSz="935112" rtl="0" eaLnBrk="1" latinLnBrk="0" hangingPunct="1">
        <a:spcBef>
          <a:spcPct val="0"/>
        </a:spcBef>
        <a:buNone/>
        <a:defRPr sz="2100" b="1" kern="1200">
          <a:solidFill>
            <a:srgbClr val="13246B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0" indent="0" algn="l" defTabSz="935112" rtl="0" eaLnBrk="1" latinLnBrk="0" hangingPunct="1">
        <a:spcBef>
          <a:spcPct val="20000"/>
        </a:spcBef>
        <a:buFontTx/>
        <a:buNone/>
        <a:defRPr sz="17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467557" indent="-233778" algn="l" defTabSz="935112" rtl="0" eaLnBrk="1" latinLnBrk="0" hangingPunct="1">
        <a:spcBef>
          <a:spcPct val="20000"/>
        </a:spcBef>
        <a:buClr>
          <a:srgbClr val="13246B"/>
        </a:buClr>
        <a:buFont typeface="Arial" pitchFamily="34" charset="0"/>
        <a:buChar char="•"/>
        <a:defRPr sz="17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935112" indent="-233778" algn="l" defTabSz="935112" rtl="0" eaLnBrk="1" latinLnBrk="0" hangingPunct="1">
        <a:spcBef>
          <a:spcPct val="20000"/>
        </a:spcBef>
        <a:buClr>
          <a:srgbClr val="13246B"/>
        </a:buClr>
        <a:buFont typeface="Arial" pitchFamily="34" charset="0"/>
        <a:buChar char="–"/>
        <a:defRPr sz="17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407540" indent="-238648" algn="l" defTabSz="935112" rtl="0" eaLnBrk="1" latinLnBrk="0" hangingPunct="1">
        <a:spcBef>
          <a:spcPct val="20000"/>
        </a:spcBef>
        <a:buClr>
          <a:srgbClr val="13246B"/>
        </a:buClr>
        <a:buFont typeface="Arial" pitchFamily="34" charset="0"/>
        <a:buChar char="–"/>
        <a:defRPr sz="17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105627" indent="-235402" algn="l" defTabSz="935112" rtl="0" eaLnBrk="1" latinLnBrk="0" hangingPunct="1">
        <a:spcBef>
          <a:spcPct val="20000"/>
        </a:spcBef>
        <a:buClr>
          <a:srgbClr val="13246B"/>
        </a:buClr>
        <a:buFont typeface="Arial" pitchFamily="34" charset="0"/>
        <a:buChar char="–"/>
        <a:defRPr sz="17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71561" indent="-233778" algn="l" defTabSz="93511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39116" indent="-233778" algn="l" defTabSz="93511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06671" indent="-233778" algn="l" defTabSz="93511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74228" indent="-233778" algn="l" defTabSz="93511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51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67557" algn="l" defTabSz="9351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35112" algn="l" defTabSz="9351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02669" algn="l" defTabSz="9351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70226" algn="l" defTabSz="9351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37781" algn="l" defTabSz="9351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5338" algn="l" defTabSz="9351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72893" algn="l" defTabSz="9351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40451" algn="l" defTabSz="9351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576728191"/>
              </p:ext>
            </p:extLst>
          </p:nvPr>
        </p:nvGraphicFramePr>
        <p:xfrm>
          <a:off x="1648" y="1590"/>
          <a:ext cx="1648" cy="1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5" name="think-cell Slide" r:id="rId9" imgW="360" imgH="360" progId="TCLayout.ActiveDocument.1">
                  <p:embed/>
                </p:oleObj>
              </mc:Choice>
              <mc:Fallback>
                <p:oleObj name="think-cell Slide" r:id="rId9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8" y="1590"/>
                        <a:ext cx="1648" cy="15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8594" y="152475"/>
            <a:ext cx="7864867" cy="831600"/>
          </a:xfrm>
          <a:prstGeom prst="rect">
            <a:avLst/>
          </a:prstGeom>
        </p:spPr>
        <p:txBody>
          <a:bodyPr vert="horz" lIns="0" tIns="46758" rIns="0" bIns="46758" rtlCol="0" anchor="b" anchorCtr="0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86" y="1508400"/>
            <a:ext cx="9338677" cy="459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0" name="TextBox 9"/>
          <p:cNvSpPr txBox="1"/>
          <p:nvPr/>
        </p:nvSpPr>
        <p:spPr>
          <a:xfrm>
            <a:off x="9615324" y="6674404"/>
            <a:ext cx="197827" cy="126998"/>
          </a:xfrm>
          <a:prstGeom prst="rect">
            <a:avLst/>
          </a:prstGeom>
          <a:noFill/>
          <a:ln/>
          <a:effectLst/>
        </p:spPr>
        <p:txBody>
          <a:bodyPr wrap="none" lIns="0" tIns="0" rIns="0" bIns="0" rtlCol="0">
            <a:noAutofit/>
          </a:bodyPr>
          <a:lstStyle/>
          <a:p>
            <a:pPr algn="r" defTabSz="935139">
              <a:defRPr/>
            </a:pPr>
            <a:fld id="{9D53E389-1311-4796-9190-1F74A8EADEA2}" type="slidenum">
              <a:rPr lang="en-US" sz="1000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pPr algn="r" defTabSz="935139">
                <a:defRPr/>
              </a:pPr>
              <a:t>‹#›</a:t>
            </a:fld>
            <a:endParaRPr lang="en-US" sz="1000" dirty="0">
              <a:solidFill>
                <a:srgbClr val="000000"/>
              </a:solidFill>
              <a:ea typeface="Verdana" pitchFamily="34" charset="0"/>
              <a:cs typeface="Verdana" pitchFamily="34" charset="0"/>
            </a:endParaRPr>
          </a:p>
          <a:p>
            <a:pPr defTabSz="935139"/>
            <a:endParaRPr lang="en-US" sz="1000" dirty="0">
              <a:solidFill>
                <a:srgbClr val="000000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Изображение 17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785" y="450859"/>
            <a:ext cx="1175695" cy="43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7"/>
          <p:cNvCxnSpPr/>
          <p:nvPr/>
        </p:nvCxnSpPr>
        <p:spPr>
          <a:xfrm>
            <a:off x="474787" y="993600"/>
            <a:ext cx="93383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18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7" r:id="rId5"/>
  </p:sldLayoutIdLst>
  <p:hf hdr="0" ftr="0" dt="0"/>
  <p:txStyles>
    <p:titleStyle>
      <a:lvl1pPr algn="l" defTabSz="935139" rtl="0" eaLnBrk="1" latinLnBrk="0" hangingPunct="1">
        <a:spcBef>
          <a:spcPct val="0"/>
        </a:spcBef>
        <a:buNone/>
        <a:defRPr sz="2100" b="1" kern="1200">
          <a:solidFill>
            <a:srgbClr val="13246B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0" indent="0" algn="l" defTabSz="935139" rtl="0" eaLnBrk="1" latinLnBrk="0" hangingPunct="1">
        <a:spcBef>
          <a:spcPct val="20000"/>
        </a:spcBef>
        <a:buFontTx/>
        <a:buNone/>
        <a:defRPr sz="17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467570" indent="-233786" algn="l" defTabSz="935139" rtl="0" eaLnBrk="1" latinLnBrk="0" hangingPunct="1">
        <a:spcBef>
          <a:spcPct val="20000"/>
        </a:spcBef>
        <a:buClr>
          <a:srgbClr val="13246B"/>
        </a:buClr>
        <a:buFont typeface="Arial" pitchFamily="34" charset="0"/>
        <a:buChar char="•"/>
        <a:defRPr sz="17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935139" indent="-233786" algn="l" defTabSz="935139" rtl="0" eaLnBrk="1" latinLnBrk="0" hangingPunct="1">
        <a:spcBef>
          <a:spcPct val="20000"/>
        </a:spcBef>
        <a:buClr>
          <a:srgbClr val="13246B"/>
        </a:buClr>
        <a:buFont typeface="Arial" pitchFamily="34" charset="0"/>
        <a:buChar char="–"/>
        <a:defRPr sz="17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407580" indent="-238655" algn="l" defTabSz="935139" rtl="0" eaLnBrk="1" latinLnBrk="0" hangingPunct="1">
        <a:spcBef>
          <a:spcPct val="20000"/>
        </a:spcBef>
        <a:buClr>
          <a:srgbClr val="13246B"/>
        </a:buClr>
        <a:buFont typeface="Arial" pitchFamily="34" charset="0"/>
        <a:buChar char="–"/>
        <a:defRPr sz="17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105687" indent="-235409" algn="l" defTabSz="935139" rtl="0" eaLnBrk="1" latinLnBrk="0" hangingPunct="1">
        <a:spcBef>
          <a:spcPct val="20000"/>
        </a:spcBef>
        <a:buClr>
          <a:srgbClr val="13246B"/>
        </a:buClr>
        <a:buFont typeface="Arial" pitchFamily="34" charset="0"/>
        <a:buChar char="–"/>
        <a:defRPr sz="17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71634" indent="-233786" algn="l" defTabSz="93513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39203" indent="-233786" algn="l" defTabSz="93513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06773" indent="-233786" algn="l" defTabSz="93513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74345" indent="-233786" algn="l" defTabSz="93513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51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67570" algn="l" defTabSz="9351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35139" algn="l" defTabSz="9351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02709" algn="l" defTabSz="9351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70280" algn="l" defTabSz="9351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37848" algn="l" defTabSz="9351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5420" algn="l" defTabSz="9351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72989" algn="l" defTabSz="9351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40559" algn="l" defTabSz="9351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slideLayout" Target="../slideLayouts/slideLayout21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5" Type="http://schemas.openxmlformats.org/officeDocument/2006/relationships/tags" Target="../tags/tag11.xml"/><Relationship Id="rId10" Type="http://schemas.openxmlformats.org/officeDocument/2006/relationships/tags" Target="../tags/tag16.xml"/><Relationship Id="rId4" Type="http://schemas.openxmlformats.org/officeDocument/2006/relationships/tags" Target="../tags/tag10.xml"/><Relationship Id="rId9" Type="http://schemas.openxmlformats.org/officeDocument/2006/relationships/tags" Target="../tags/tag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slideLayout" Target="../slideLayouts/slideLayout21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tags" Target="../tags/tag30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tags" Target="../tags/tag29.xml"/><Relationship Id="rId5" Type="http://schemas.openxmlformats.org/officeDocument/2006/relationships/tags" Target="../tags/tag23.xml"/><Relationship Id="rId10" Type="http://schemas.openxmlformats.org/officeDocument/2006/relationships/tags" Target="../tags/tag28.xml"/><Relationship Id="rId4" Type="http://schemas.openxmlformats.org/officeDocument/2006/relationships/tags" Target="../tags/tag22.xml"/><Relationship Id="rId9" Type="http://schemas.openxmlformats.org/officeDocument/2006/relationships/tags" Target="../tags/tag2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slideLayout" Target="../slideLayouts/slideLayout21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5" Type="http://schemas.openxmlformats.org/officeDocument/2006/relationships/tags" Target="../tags/tag35.xml"/><Relationship Id="rId10" Type="http://schemas.openxmlformats.org/officeDocument/2006/relationships/tags" Target="../tags/tag40.xml"/><Relationship Id="rId4" Type="http://schemas.openxmlformats.org/officeDocument/2006/relationships/tags" Target="../tags/tag34.xml"/><Relationship Id="rId9" Type="http://schemas.openxmlformats.org/officeDocument/2006/relationships/tags" Target="../tags/tag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sv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6.sv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30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2.wdp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1929464"/>
            <a:ext cx="8840130" cy="1648125"/>
          </a:xfrm>
        </p:spPr>
        <p:txBody>
          <a:bodyPr>
            <a:normAutofit/>
          </a:bodyPr>
          <a:lstStyle/>
          <a:p>
            <a:r>
              <a:rPr lang="ru-RU" b="0" dirty="0">
                <a:solidFill>
                  <a:srgbClr val="1B2674"/>
                </a:solidFill>
              </a:rPr>
              <a:t>Роль РВК как интегратора программ поддержки высокотехнологичных отраслей экономики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822960" y="4547757"/>
            <a:ext cx="6079764" cy="12300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/>
              <a:t>Илья Курмышев</a:t>
            </a:r>
            <a:endParaRPr lang="ru-RU" sz="1600" dirty="0"/>
          </a:p>
          <a:p>
            <a:pPr marL="0" indent="0">
              <a:buNone/>
            </a:pPr>
            <a:r>
              <a:rPr lang="ru-RU" sz="1600" b="0" dirty="0"/>
              <a:t>Директор по развитию </a:t>
            </a:r>
            <a:r>
              <a:rPr lang="ru-RU" sz="1600" b="0" dirty="0" smtClean="0"/>
              <a:t>технологических партнерств</a:t>
            </a:r>
            <a:endParaRPr lang="ru-RU" sz="1600" b="0" dirty="0"/>
          </a:p>
          <a:p>
            <a:pPr marL="0" indent="0">
              <a:buNone/>
            </a:pPr>
            <a:r>
              <a:rPr lang="ru-RU" sz="1600" b="0" dirty="0"/>
              <a:t>АО «РВК»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CE29297-0FA8-BF4E-A232-8BFBD60697D4}"/>
              </a:ext>
            </a:extLst>
          </p:cNvPr>
          <p:cNvSpPr/>
          <p:nvPr/>
        </p:nvSpPr>
        <p:spPr>
          <a:xfrm>
            <a:off x="632535" y="1846491"/>
            <a:ext cx="45719" cy="1339516"/>
          </a:xfrm>
          <a:prstGeom prst="rect">
            <a:avLst/>
          </a:prstGeom>
          <a:solidFill>
            <a:srgbClr val="EE312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93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42416" y="1989196"/>
            <a:ext cx="9457150" cy="2364275"/>
          </a:xfrm>
          <a:prstGeom prst="rect">
            <a:avLst/>
          </a:prstGeom>
        </p:spPr>
        <p:txBody>
          <a:bodyPr wrap="square" lIns="85890" tIns="42945" rIns="85890" bIns="42945">
            <a:spAutoFit/>
          </a:bodyPr>
          <a:lstStyle/>
          <a:p>
            <a:pPr>
              <a:spcAft>
                <a:spcPts val="564"/>
              </a:spcAft>
            </a:pPr>
            <a:r>
              <a:rPr lang="ru-RU" b="1" dirty="0">
                <a:solidFill>
                  <a:srgbClr val="0070C0"/>
                </a:solidFill>
              </a:rPr>
              <a:t>Ценностное предложение </a:t>
            </a:r>
            <a:r>
              <a:rPr lang="ru-RU" b="1" dirty="0">
                <a:solidFill>
                  <a:srgbClr val="0070C0"/>
                </a:solidFill>
              </a:rPr>
              <a:t>для технологических </a:t>
            </a:r>
            <a:r>
              <a:rPr lang="ru-RU" b="1" dirty="0">
                <a:solidFill>
                  <a:srgbClr val="0070C0"/>
                </a:solidFill>
              </a:rPr>
              <a:t>компани</a:t>
            </a:r>
            <a:r>
              <a:rPr lang="ru-RU" b="1" dirty="0">
                <a:solidFill>
                  <a:srgbClr val="0070C0"/>
                </a:solidFill>
              </a:rPr>
              <a:t>й </a:t>
            </a:r>
            <a:r>
              <a:rPr lang="ru-RU" b="1" dirty="0">
                <a:solidFill>
                  <a:srgbClr val="0070C0"/>
                </a:solidFill>
              </a:rPr>
              <a:t>– комплексный </a:t>
            </a:r>
            <a:r>
              <a:rPr lang="ru-RU" b="1" dirty="0">
                <a:solidFill>
                  <a:srgbClr val="0070C0"/>
                </a:solidFill>
              </a:rPr>
              <a:t>сервис по выводу перспективных продуктов и решений на глобальный рынок, </a:t>
            </a:r>
            <a:r>
              <a:rPr lang="ru-RU" b="1" dirty="0">
                <a:solidFill>
                  <a:srgbClr val="0070C0"/>
                </a:solidFill>
              </a:rPr>
              <a:t>включающий:</a:t>
            </a:r>
            <a:endParaRPr lang="ru-RU" b="1" dirty="0">
              <a:solidFill>
                <a:srgbClr val="0070C0"/>
              </a:solidFill>
            </a:endParaRPr>
          </a:p>
          <a:p>
            <a:pPr marL="268405" indent="-268405">
              <a:spcAft>
                <a:spcPts val="564"/>
              </a:spcAft>
              <a:buFont typeface="Arial" panose="020B0604020202020204" pitchFamily="34" charset="0"/>
              <a:buChar char="•"/>
            </a:pPr>
            <a:r>
              <a:rPr lang="ru-RU" dirty="0"/>
              <a:t>нахождение новых рыночных ниш </a:t>
            </a:r>
            <a:r>
              <a:rPr lang="ru-RU" dirty="0"/>
              <a:t>(</a:t>
            </a:r>
            <a:r>
              <a:rPr lang="en-US" dirty="0"/>
              <a:t>market </a:t>
            </a:r>
            <a:r>
              <a:rPr lang="en-US" dirty="0"/>
              <a:t>intelligence)</a:t>
            </a:r>
            <a:endParaRPr lang="ru-RU" dirty="0"/>
          </a:p>
          <a:p>
            <a:pPr marL="268405" indent="-268405">
              <a:spcAft>
                <a:spcPts val="564"/>
              </a:spcAft>
              <a:buFont typeface="Arial" panose="020B0604020202020204" pitchFamily="34" charset="0"/>
              <a:buChar char="•"/>
            </a:pPr>
            <a:r>
              <a:rPr lang="ru-RU" dirty="0"/>
              <a:t>формирование программы продвижения и подбор партнеров</a:t>
            </a:r>
            <a:r>
              <a:rPr lang="en-US" dirty="0"/>
              <a:t> / </a:t>
            </a:r>
            <a:r>
              <a:rPr lang="ru-RU" dirty="0"/>
              <a:t>инструментов поддержки для работы на новом рынке</a:t>
            </a:r>
          </a:p>
          <a:p>
            <a:pPr marL="268405" indent="-268405">
              <a:spcAft>
                <a:spcPts val="564"/>
              </a:spcAft>
              <a:buFont typeface="Arial" panose="020B0604020202020204" pitchFamily="34" charset="0"/>
              <a:buChar char="•"/>
            </a:pPr>
            <a:r>
              <a:rPr lang="ru-RU" dirty="0"/>
              <a:t>реализация программы (бизнес-миссии и встречи, профильные мероприятия, привлечение ресурсов, </a:t>
            </a:r>
            <a:r>
              <a:rPr lang="en-US" dirty="0" err="1"/>
              <a:t>etc</a:t>
            </a:r>
            <a:r>
              <a:rPr lang="ru-RU" dirty="0"/>
              <a:t>.) </a:t>
            </a: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753009" y="290944"/>
            <a:ext cx="7895561" cy="4534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indent="0" algn="l" defTabSz="467382" rtl="0" eaLnBrk="1" latinLnBrk="0" hangingPunct="1">
              <a:lnSpc>
                <a:spcPts val="3194"/>
              </a:lnSpc>
              <a:spcBef>
                <a:spcPts val="0"/>
              </a:spcBef>
              <a:buNone/>
              <a:defRPr sz="3100" b="1" i="0" kern="1200" cap="none" baseline="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r"/>
            <a:r>
              <a:rPr lang="ru-RU" sz="1800" dirty="0" smtClean="0">
                <a:latin typeface="+mn-lt"/>
              </a:rPr>
              <a:t>ЭКСПОРТНЫЙ АКСЕЛЕРАТОР НТИ</a:t>
            </a:r>
            <a:endParaRPr lang="ru-RU" sz="1800" dirty="0">
              <a:latin typeface="+mn-lt"/>
            </a:endParaRPr>
          </a:p>
        </p:txBody>
      </p:sp>
      <p:sp>
        <p:nvSpPr>
          <p:cNvPr id="7" name="Номер слайда 2"/>
          <p:cNvSpPr txBox="1">
            <a:spLocks/>
          </p:cNvSpPr>
          <p:nvPr/>
        </p:nvSpPr>
        <p:spPr>
          <a:xfrm>
            <a:off x="8726785" y="6557002"/>
            <a:ext cx="1560215" cy="30099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7382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4766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2148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9533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6915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4297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71679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9061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70CC76C-CF9A-B645-A5DE-487E37C771FE}" type="slidenum">
              <a:rPr lang="ru-RU" smtClean="0"/>
              <a:pPr algn="r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140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95426" y="1122220"/>
            <a:ext cx="3194526" cy="25387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5890" tIns="94717" rIns="85890" bIns="94717" anchor="ctr"/>
          <a:lstStyle/>
          <a:p>
            <a:pPr eaLnBrk="1" hangingPunct="1">
              <a:spcBef>
                <a:spcPct val="0"/>
              </a:spcBef>
              <a:defRPr/>
            </a:pPr>
            <a:endParaRPr lang="en-ZA" sz="22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" name="AutoShap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69642" y="1723883"/>
            <a:ext cx="5435412" cy="2797175"/>
          </a:xfrm>
          <a:prstGeom prst="wedgeRectCallout">
            <a:avLst>
              <a:gd name="adj1" fmla="val -59188"/>
              <a:gd name="adj2" fmla="val -5422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5890" tIns="94717" rIns="85890" bIns="94717" anchor="ctr" anchorCtr="1"/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endParaRPr lang="en-GB" sz="2200" dirty="0">
              <a:cs typeface="Arial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78066" y="1723883"/>
            <a:ext cx="5628098" cy="27971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5890" tIns="42945" rIns="85890" bIns="42945"/>
          <a:lstStyle/>
          <a:p>
            <a:pPr marL="175954" indent="-175954">
              <a:lnSpc>
                <a:spcPct val="130000"/>
              </a:lnSpc>
              <a:spcBef>
                <a:spcPct val="15000"/>
              </a:spcBef>
              <a:spcAft>
                <a:spcPct val="15000"/>
              </a:spcAft>
              <a:buClr>
                <a:srgbClr val="214D79"/>
              </a:buClr>
              <a:buFont typeface="Wingdings" pitchFamily="2" charset="2"/>
              <a:buChar char="§"/>
            </a:pPr>
            <a:endParaRPr lang="ru-RU" altLang="ja-JP" sz="1500" dirty="0">
              <a:ea typeface="MS PGothic" pitchFamily="34" charset="-128"/>
              <a:cs typeface="Arial" charset="0"/>
            </a:endParaRPr>
          </a:p>
          <a:p>
            <a:pPr marL="175954" indent="-175954">
              <a:lnSpc>
                <a:spcPct val="130000"/>
              </a:lnSpc>
              <a:spcBef>
                <a:spcPct val="15000"/>
              </a:spcBef>
              <a:spcAft>
                <a:spcPct val="15000"/>
              </a:spcAft>
              <a:buClr>
                <a:srgbClr val="214D79"/>
              </a:buClr>
              <a:buFont typeface="Wingdings" pitchFamily="2" charset="2"/>
              <a:buChar char="§"/>
            </a:pPr>
            <a:r>
              <a:rPr lang="ru-RU" altLang="ja-JP" sz="1500" dirty="0">
                <a:ea typeface="MS PGothic" pitchFamily="34" charset="-128"/>
                <a:cs typeface="Arial" charset="0"/>
              </a:rPr>
              <a:t>Корректировка методологии и анкет ТУ под задачи проекта</a:t>
            </a:r>
          </a:p>
          <a:p>
            <a:pPr marL="175954" indent="-175954">
              <a:lnSpc>
                <a:spcPct val="130000"/>
              </a:lnSpc>
              <a:spcBef>
                <a:spcPct val="15000"/>
              </a:spcBef>
              <a:spcAft>
                <a:spcPct val="15000"/>
              </a:spcAft>
              <a:buClr>
                <a:srgbClr val="214D79"/>
              </a:buClr>
              <a:buFont typeface="Wingdings" pitchFamily="2" charset="2"/>
              <a:buChar char="§"/>
            </a:pPr>
            <a:r>
              <a:rPr lang="ru-RU" altLang="ja-JP" sz="1500" dirty="0">
                <a:ea typeface="MS PGothic" pitchFamily="34" charset="-128"/>
                <a:cs typeface="Arial" charset="0"/>
              </a:rPr>
              <a:t>Разработка коммуникационной стратегии привлечение релевантных участников</a:t>
            </a:r>
          </a:p>
          <a:p>
            <a:pPr marL="175954" indent="-175954">
              <a:lnSpc>
                <a:spcPct val="130000"/>
              </a:lnSpc>
              <a:spcBef>
                <a:spcPct val="15000"/>
              </a:spcBef>
              <a:spcAft>
                <a:spcPct val="15000"/>
              </a:spcAft>
              <a:buClr>
                <a:srgbClr val="214D79"/>
              </a:buClr>
              <a:buFont typeface="Wingdings" pitchFamily="2" charset="2"/>
              <a:buChar char="§"/>
            </a:pPr>
            <a:r>
              <a:rPr lang="ru-RU" altLang="ja-JP" sz="1500" dirty="0">
                <a:ea typeface="MS PGothic" pitchFamily="34" charset="-128"/>
                <a:cs typeface="Arial" charset="0"/>
              </a:rPr>
              <a:t>Запуск рейтинга ТУ </a:t>
            </a:r>
          </a:p>
          <a:p>
            <a:pPr marL="175954" indent="-175954">
              <a:lnSpc>
                <a:spcPct val="130000"/>
              </a:lnSpc>
              <a:spcBef>
                <a:spcPct val="15000"/>
              </a:spcBef>
              <a:spcAft>
                <a:spcPct val="15000"/>
              </a:spcAft>
              <a:buClr>
                <a:srgbClr val="214D79"/>
              </a:buClr>
              <a:buFont typeface="Wingdings" pitchFamily="2" charset="2"/>
              <a:buChar char="§"/>
            </a:pPr>
            <a:r>
              <a:rPr lang="ru-RU" altLang="ja-JP" sz="1500" dirty="0">
                <a:ea typeface="MS PGothic" pitchFamily="34" charset="-128"/>
                <a:cs typeface="Arial" charset="0"/>
              </a:rPr>
              <a:t>Проведение </a:t>
            </a:r>
            <a:r>
              <a:rPr lang="ru-RU" altLang="ja-JP" sz="1500" dirty="0" err="1">
                <a:ea typeface="MS PGothic" pitchFamily="34" charset="-128"/>
                <a:cs typeface="Arial" charset="0"/>
              </a:rPr>
              <a:t>воркшопов</a:t>
            </a:r>
            <a:r>
              <a:rPr lang="ru-RU" altLang="ja-JP" sz="1500" dirty="0">
                <a:ea typeface="MS PGothic" pitchFamily="34" charset="-128"/>
                <a:cs typeface="Arial" charset="0"/>
              </a:rPr>
              <a:t> с участниками проекта «Национальные чемпионы»</a:t>
            </a:r>
          </a:p>
          <a:p>
            <a:pPr marL="175954" indent="-175954">
              <a:lnSpc>
                <a:spcPct val="130000"/>
              </a:lnSpc>
              <a:spcBef>
                <a:spcPct val="15000"/>
              </a:spcBef>
              <a:spcAft>
                <a:spcPct val="15000"/>
              </a:spcAft>
              <a:buClr>
                <a:srgbClr val="214D79"/>
              </a:buClr>
              <a:buFont typeface="Wingdings" pitchFamily="2" charset="2"/>
              <a:buChar char="§"/>
            </a:pPr>
            <a:r>
              <a:rPr lang="ru-RU" altLang="ja-JP" sz="1500" dirty="0">
                <a:ea typeface="MS PGothic" pitchFamily="34" charset="-128"/>
                <a:cs typeface="Arial" charset="0"/>
              </a:rPr>
              <a:t>Отбор компаний в пилотную группу</a:t>
            </a:r>
          </a:p>
          <a:p>
            <a:pPr marL="175954" indent="-175954">
              <a:lnSpc>
                <a:spcPct val="130000"/>
              </a:lnSpc>
              <a:spcBef>
                <a:spcPct val="15000"/>
              </a:spcBef>
              <a:spcAft>
                <a:spcPct val="15000"/>
              </a:spcAft>
              <a:buClr>
                <a:srgbClr val="214D79"/>
              </a:buClr>
              <a:buFont typeface="Wingdings" pitchFamily="2" charset="2"/>
              <a:buChar char="§"/>
            </a:pPr>
            <a:endParaRPr lang="ru-RU" altLang="ja-JP" sz="1500" dirty="0">
              <a:ea typeface="MS PGothic" pitchFamily="34" charset="-128"/>
              <a:cs typeface="Arial" charset="0"/>
            </a:endParaRPr>
          </a:p>
        </p:txBody>
      </p:sp>
      <p:sp>
        <p:nvSpPr>
          <p:cNvPr id="10" name="AutoShap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17829" y="2609661"/>
            <a:ext cx="2803635" cy="41755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5890" tIns="94717" rIns="85890" bIns="94717" anchor="ctr"/>
          <a:lstStyle/>
          <a:p>
            <a:pPr algn="ctr" defTabSz="45927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Продвижение компаний</a:t>
            </a:r>
          </a:p>
          <a:p>
            <a:pPr algn="ctr" defTabSz="45927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на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новые рынки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1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17829" y="1338119"/>
            <a:ext cx="2803635" cy="43526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5890" tIns="94717" rIns="85890" bIns="94717" anchor="ctr"/>
          <a:lstStyle/>
          <a:p>
            <a:pPr algn="ctr" defTabSz="45927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Отбор и оценка компаний, формирование групп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2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66542" y="2493819"/>
            <a:ext cx="284745" cy="2476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85890" tIns="42945" rIns="85890" bIns="42945" anchor="ctr"/>
          <a:lstStyle/>
          <a:p>
            <a:pPr algn="ctr" eaLnBrk="1" hangingPunct="1">
              <a:spcBef>
                <a:spcPct val="0"/>
              </a:spcBef>
              <a:defRPr/>
            </a:pPr>
            <a:r>
              <a:rPr lang="ru-RU" sz="1200" b="1" dirty="0">
                <a:solidFill>
                  <a:srgbClr val="003366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2</a:t>
            </a:r>
            <a:endParaRPr lang="en-GB" sz="1200" b="1" dirty="0">
              <a:solidFill>
                <a:srgbClr val="003366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Oval 2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66542" y="1246089"/>
            <a:ext cx="284745" cy="2476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85890" tIns="42945" rIns="85890" bIns="42945" anchor="ctr"/>
          <a:lstStyle/>
          <a:p>
            <a:pPr algn="ctr" eaLnBrk="1" hangingPunct="1">
              <a:spcBef>
                <a:spcPct val="0"/>
              </a:spcBef>
              <a:defRPr/>
            </a:pPr>
            <a:r>
              <a:rPr lang="ru-RU" sz="1200" b="1" dirty="0">
                <a:solidFill>
                  <a:srgbClr val="003366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0</a:t>
            </a:r>
            <a:endParaRPr lang="en-GB" sz="1200" b="1" dirty="0">
              <a:solidFill>
                <a:srgbClr val="003366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" name="AutoShape 1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17829" y="1917603"/>
            <a:ext cx="2803635" cy="5461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5890" tIns="94717" rIns="85890" bIns="94717" anchor="ctr"/>
          <a:lstStyle/>
          <a:p>
            <a:pPr algn="ctr" defTabSz="45927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 algn="ctr" defTabSz="45927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Выбор и маркетинговый анализ</a:t>
            </a:r>
          </a:p>
          <a:p>
            <a:pPr algn="ctr" defTabSz="45927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ц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елевых рынков,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план продвижения</a:t>
            </a: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sz="1200" dirty="0">
              <a:cs typeface="Arial" pitchFamily="34" charset="0"/>
            </a:endParaRPr>
          </a:p>
        </p:txBody>
      </p:sp>
      <p:sp>
        <p:nvSpPr>
          <p:cNvPr id="21" name="Oval 2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76300" y="1755678"/>
            <a:ext cx="284745" cy="2476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85890" tIns="42945" rIns="85890" bIns="42945" anchor="ctr"/>
          <a:lstStyle/>
          <a:p>
            <a:pPr algn="ctr" eaLnBrk="1" hangingPunct="1">
              <a:spcBef>
                <a:spcPct val="0"/>
              </a:spcBef>
              <a:defRPr/>
            </a:pPr>
            <a:r>
              <a:rPr lang="ru-RU" sz="1200" b="1" dirty="0">
                <a:solidFill>
                  <a:srgbClr val="003366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1</a:t>
            </a:r>
            <a:endParaRPr lang="en-GB" sz="1200" b="1" dirty="0">
              <a:solidFill>
                <a:srgbClr val="003366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" name="Rectangle 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68315" y="4840939"/>
            <a:ext cx="8837332" cy="1066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5890" tIns="94717" rIns="85890" bIns="94717" anchor="ctr"/>
          <a:lstStyle/>
          <a:p>
            <a:pPr marL="175954" indent="-175954">
              <a:lnSpc>
                <a:spcPct val="130000"/>
              </a:lnSpc>
              <a:spcBef>
                <a:spcPct val="15000"/>
              </a:spcBef>
              <a:spcAft>
                <a:spcPct val="15000"/>
              </a:spcAft>
              <a:buClr>
                <a:srgbClr val="214D79"/>
              </a:buClr>
              <a:buFont typeface="Wingdings" pitchFamily="2" charset="2"/>
              <a:buChar char="§"/>
            </a:pPr>
            <a:r>
              <a:rPr lang="ru-RU" altLang="ja-JP" sz="1500" dirty="0">
                <a:ea typeface="MS PGothic" pitchFamily="34" charset="-128"/>
                <a:cs typeface="Arial" charset="0"/>
              </a:rPr>
              <a:t>ВШЭ подключается для части работы по сбору анкет и формирования рейтинга</a:t>
            </a:r>
          </a:p>
          <a:p>
            <a:pPr marL="175954" indent="-175954">
              <a:lnSpc>
                <a:spcPct val="130000"/>
              </a:lnSpc>
              <a:spcBef>
                <a:spcPct val="15000"/>
              </a:spcBef>
              <a:spcAft>
                <a:spcPct val="15000"/>
              </a:spcAft>
              <a:buClr>
                <a:srgbClr val="214D79"/>
              </a:buClr>
              <a:buFont typeface="Wingdings" pitchFamily="2" charset="2"/>
              <a:buChar char="§"/>
            </a:pPr>
            <a:r>
              <a:rPr lang="ru-RU" altLang="ja-JP" sz="1500" dirty="0">
                <a:ea typeface="MS PGothic" pitchFamily="34" charset="-128"/>
                <a:cs typeface="Arial" charset="0"/>
              </a:rPr>
              <a:t>РЭЦ, МЭР, ВЭБ, </a:t>
            </a:r>
            <a:r>
              <a:rPr lang="ru-RU" altLang="ja-JP" sz="1500" dirty="0" err="1">
                <a:ea typeface="MS PGothic" pitchFamily="34" charset="-128"/>
                <a:cs typeface="Arial" charset="0"/>
              </a:rPr>
              <a:t>Минпромторг</a:t>
            </a:r>
            <a:r>
              <a:rPr lang="ru-RU" altLang="ja-JP" sz="1500" dirty="0">
                <a:ea typeface="MS PGothic" pitchFamily="34" charset="-128"/>
                <a:cs typeface="Arial" charset="0"/>
              </a:rPr>
              <a:t> являются активными участниками экспертного совета</a:t>
            </a:r>
          </a:p>
          <a:p>
            <a:pPr marL="175954" indent="-175954">
              <a:lnSpc>
                <a:spcPct val="130000"/>
              </a:lnSpc>
              <a:spcBef>
                <a:spcPct val="15000"/>
              </a:spcBef>
              <a:spcAft>
                <a:spcPct val="15000"/>
              </a:spcAft>
              <a:buClr>
                <a:srgbClr val="214D79"/>
              </a:buClr>
              <a:buFont typeface="Wingdings" pitchFamily="2" charset="2"/>
              <a:buChar char="§"/>
            </a:pPr>
            <a:r>
              <a:rPr lang="ru-RU" altLang="ja-JP" sz="1500" dirty="0">
                <a:ea typeface="MS PGothic" pitchFamily="34" charset="-128"/>
                <a:cs typeface="Arial" charset="0"/>
              </a:rPr>
              <a:t>Большая часть работ – на стороне РВК</a:t>
            </a:r>
            <a:endParaRPr lang="ru-RU" altLang="ja-JP" sz="1500" dirty="0">
              <a:ea typeface="MS PGothic" pitchFamily="34" charset="-128"/>
              <a:cs typeface="Arial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68315" y="4541729"/>
            <a:ext cx="3221637" cy="317561"/>
          </a:xfrm>
          <a:prstGeom prst="rect">
            <a:avLst/>
          </a:prstGeom>
          <a:solidFill>
            <a:srgbClr val="002060"/>
          </a:solidFill>
          <a:ln w="19050" algn="ctr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 wrap="square" lIns="85890" tIns="42945" rIns="85890" bIns="42945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ru-RU" sz="1500" i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Взаимодействие </a:t>
            </a:r>
            <a:r>
              <a:rPr lang="ru-RU" sz="1500" i="1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с партнерами</a:t>
            </a:r>
            <a:endParaRPr lang="en-GB" sz="1500" i="1" dirty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Oval 7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49204" y="1600058"/>
            <a:ext cx="284744" cy="24765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5890" tIns="42945" rIns="85890" bIns="42945" anchor="ctr"/>
          <a:lstStyle/>
          <a:p>
            <a:pPr algn="ctr" eaLnBrk="1" hangingPunct="1">
              <a:spcBef>
                <a:spcPct val="0"/>
              </a:spcBef>
            </a:pPr>
            <a:r>
              <a:rPr lang="ru-RU" sz="1200" b="1" dirty="0">
                <a:solidFill>
                  <a:srgbClr val="003366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0</a:t>
            </a:r>
            <a:endParaRPr lang="en-GB" sz="1200" b="1" dirty="0">
              <a:solidFill>
                <a:srgbClr val="003366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Заголовок 1"/>
          <p:cNvSpPr txBox="1">
            <a:spLocks noGrp="1"/>
          </p:cNvSpPr>
          <p:nvPr>
            <p:ph type="title"/>
          </p:nvPr>
        </p:nvSpPr>
        <p:spPr>
          <a:xfrm>
            <a:off x="428625" y="274639"/>
            <a:ext cx="9248775" cy="7921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indent="0" algn="l" defTabSz="467382" rtl="0" eaLnBrk="1" latinLnBrk="0" hangingPunct="1">
              <a:lnSpc>
                <a:spcPts val="3194"/>
              </a:lnSpc>
              <a:spcBef>
                <a:spcPts val="0"/>
              </a:spcBef>
              <a:buNone/>
              <a:defRPr sz="3100" b="1" i="0" kern="1200" cap="none" baseline="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r"/>
            <a:r>
              <a:rPr lang="ru-RU" sz="1800" dirty="0" smtClean="0">
                <a:latin typeface="+mn-lt"/>
              </a:rPr>
              <a:t>ЭКСПОРТНЫЙ АКСЕЛЕРАТОР НТИ. ЭТАПЫ</a:t>
            </a:r>
            <a:endParaRPr lang="ru-RU" sz="1800" dirty="0">
              <a:latin typeface="+mn-lt"/>
            </a:endParaRPr>
          </a:p>
        </p:txBody>
      </p:sp>
      <p:sp>
        <p:nvSpPr>
          <p:cNvPr id="18" name="Номер слайда 2"/>
          <p:cNvSpPr txBox="1">
            <a:spLocks/>
          </p:cNvSpPr>
          <p:nvPr/>
        </p:nvSpPr>
        <p:spPr>
          <a:xfrm>
            <a:off x="8725539" y="6557002"/>
            <a:ext cx="1560215" cy="30099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7382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4766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2148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9533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6915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4297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71679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9061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70CC76C-CF9A-B645-A5DE-487E37C771FE}" type="slidenum">
              <a:rPr lang="ru-RU" smtClean="0"/>
              <a:pPr algn="r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070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95426" y="1122220"/>
            <a:ext cx="3194526" cy="25387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5890" tIns="94717" rIns="85890" bIns="94717" anchor="ctr"/>
          <a:lstStyle/>
          <a:p>
            <a:pPr eaLnBrk="1" hangingPunct="1">
              <a:spcBef>
                <a:spcPct val="0"/>
              </a:spcBef>
              <a:defRPr/>
            </a:pPr>
            <a:endParaRPr lang="en-ZA" sz="22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" name="AutoShap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93705" y="2190651"/>
            <a:ext cx="5435412" cy="2797175"/>
          </a:xfrm>
          <a:prstGeom prst="wedgeRectCallout">
            <a:avLst>
              <a:gd name="adj1" fmla="val -59188"/>
              <a:gd name="adj2" fmla="val -5422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5890" tIns="94717" rIns="85890" bIns="94717" anchor="ctr" anchorCtr="1"/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endParaRPr lang="en-GB" sz="2200" dirty="0">
              <a:cs typeface="Arial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21873" y="2190651"/>
            <a:ext cx="5595720" cy="27971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5890" tIns="42945" rIns="85890" bIns="42945"/>
          <a:lstStyle/>
          <a:p>
            <a:pPr marL="175954" indent="-175954">
              <a:lnSpc>
                <a:spcPct val="130000"/>
              </a:lnSpc>
              <a:spcBef>
                <a:spcPct val="15000"/>
              </a:spcBef>
              <a:spcAft>
                <a:spcPct val="15000"/>
              </a:spcAft>
              <a:buClr>
                <a:srgbClr val="214D79"/>
              </a:buClr>
              <a:buFont typeface="Wingdings" pitchFamily="2" charset="2"/>
              <a:buChar char="§"/>
            </a:pPr>
            <a:endParaRPr lang="ru-RU" sz="1500" dirty="0">
              <a:ea typeface="MS PGothic" pitchFamily="34" charset="-128"/>
              <a:cs typeface="Arial" charset="0"/>
            </a:endParaRPr>
          </a:p>
          <a:p>
            <a:pPr marL="175954" indent="-175954">
              <a:lnSpc>
                <a:spcPct val="130000"/>
              </a:lnSpc>
              <a:spcBef>
                <a:spcPct val="15000"/>
              </a:spcBef>
              <a:spcAft>
                <a:spcPct val="15000"/>
              </a:spcAft>
              <a:buClr>
                <a:srgbClr val="214D79"/>
              </a:buClr>
              <a:buFont typeface="Wingdings" pitchFamily="2" charset="2"/>
              <a:buChar char="§"/>
            </a:pPr>
            <a:r>
              <a:rPr lang="ru-RU" sz="1500" dirty="0" err="1">
                <a:ea typeface="MS PGothic" pitchFamily="34" charset="-128"/>
                <a:cs typeface="Arial" charset="0"/>
              </a:rPr>
              <a:t>Скоринг</a:t>
            </a:r>
            <a:r>
              <a:rPr lang="ru-RU" sz="1500" dirty="0">
                <a:ea typeface="MS PGothic" pitchFamily="34" charset="-128"/>
                <a:cs typeface="Arial" charset="0"/>
              </a:rPr>
              <a:t> </a:t>
            </a:r>
            <a:r>
              <a:rPr lang="ru-RU" sz="1500" dirty="0">
                <a:ea typeface="MS PGothic" pitchFamily="34" charset="-128"/>
                <a:cs typeface="Arial" charset="0"/>
              </a:rPr>
              <a:t>и формирование перечня целевых рынков</a:t>
            </a:r>
          </a:p>
          <a:p>
            <a:pPr marL="175954" indent="-175954">
              <a:lnSpc>
                <a:spcPct val="130000"/>
              </a:lnSpc>
              <a:spcBef>
                <a:spcPct val="15000"/>
              </a:spcBef>
              <a:spcAft>
                <a:spcPct val="15000"/>
              </a:spcAft>
              <a:buClr>
                <a:srgbClr val="214D79"/>
              </a:buClr>
              <a:buFont typeface="Wingdings" pitchFamily="2" charset="2"/>
              <a:buChar char="§"/>
            </a:pPr>
            <a:r>
              <a:rPr lang="ru-RU" sz="1500" dirty="0">
                <a:ea typeface="MS PGothic" pitchFamily="34" charset="-128"/>
                <a:cs typeface="Arial" charset="0"/>
              </a:rPr>
              <a:t> </a:t>
            </a:r>
            <a:r>
              <a:rPr lang="ru-RU" sz="1500" dirty="0">
                <a:ea typeface="MS PGothic" pitchFamily="34" charset="-128"/>
                <a:cs typeface="Arial" charset="0"/>
              </a:rPr>
              <a:t>Анализ рыночных трендов, конкурентов, </a:t>
            </a:r>
            <a:r>
              <a:rPr lang="ru-RU" sz="1500" dirty="0">
                <a:ea typeface="MS PGothic" pitchFamily="34" charset="-128"/>
                <a:cs typeface="Arial" charset="0"/>
              </a:rPr>
              <a:t>бизнес-моделей, </a:t>
            </a:r>
            <a:r>
              <a:rPr lang="ru-RU" sz="1500" dirty="0">
                <a:ea typeface="MS PGothic" pitchFamily="34" charset="-128"/>
                <a:cs typeface="Arial" charset="0"/>
              </a:rPr>
              <a:t>регуляторной среды</a:t>
            </a:r>
          </a:p>
          <a:p>
            <a:pPr marL="175954" indent="-175954">
              <a:lnSpc>
                <a:spcPct val="130000"/>
              </a:lnSpc>
              <a:spcBef>
                <a:spcPct val="15000"/>
              </a:spcBef>
              <a:spcAft>
                <a:spcPct val="15000"/>
              </a:spcAft>
              <a:buClr>
                <a:srgbClr val="214D79"/>
              </a:buClr>
              <a:buFont typeface="Wingdings" pitchFamily="2" charset="2"/>
              <a:buChar char="§"/>
            </a:pPr>
            <a:r>
              <a:rPr lang="ru-RU" sz="1500" dirty="0">
                <a:ea typeface="MS PGothic" pitchFamily="34" charset="-128"/>
                <a:cs typeface="Arial" charset="0"/>
              </a:rPr>
              <a:t>Выбор модели выхода на рынок</a:t>
            </a:r>
          </a:p>
          <a:p>
            <a:pPr marL="175954" indent="-175954">
              <a:lnSpc>
                <a:spcPct val="130000"/>
              </a:lnSpc>
              <a:spcBef>
                <a:spcPct val="15000"/>
              </a:spcBef>
              <a:spcAft>
                <a:spcPct val="15000"/>
              </a:spcAft>
              <a:buClr>
                <a:srgbClr val="214D79"/>
              </a:buClr>
              <a:buFont typeface="Wingdings" pitchFamily="2" charset="2"/>
              <a:buChar char="§"/>
            </a:pPr>
            <a:r>
              <a:rPr lang="ru-RU" sz="1500" dirty="0">
                <a:ea typeface="MS PGothic" pitchFamily="34" charset="-128"/>
                <a:cs typeface="Arial" charset="0"/>
              </a:rPr>
              <a:t> Формирование </a:t>
            </a:r>
            <a:r>
              <a:rPr lang="ru-RU" sz="1500" dirty="0">
                <a:ea typeface="MS PGothic" pitchFamily="34" charset="-128"/>
                <a:cs typeface="Arial" charset="0"/>
              </a:rPr>
              <a:t>перечня потенциальных </a:t>
            </a:r>
            <a:r>
              <a:rPr lang="ru-RU" sz="1500" dirty="0">
                <a:ea typeface="MS PGothic" pitchFamily="34" charset="-128"/>
                <a:cs typeface="Arial" charset="0"/>
              </a:rPr>
              <a:t>партнеров и клиентов</a:t>
            </a:r>
            <a:endParaRPr lang="en-US" sz="1500" dirty="0">
              <a:ea typeface="MS PGothic" pitchFamily="34" charset="-128"/>
              <a:cs typeface="Arial" charset="0"/>
            </a:endParaRPr>
          </a:p>
          <a:p>
            <a:pPr marL="175954" indent="-175954">
              <a:lnSpc>
                <a:spcPct val="130000"/>
              </a:lnSpc>
              <a:spcBef>
                <a:spcPct val="15000"/>
              </a:spcBef>
              <a:spcAft>
                <a:spcPct val="15000"/>
              </a:spcAft>
              <a:buClr>
                <a:srgbClr val="214D79"/>
              </a:buClr>
              <a:buFont typeface="Wingdings" pitchFamily="2" charset="2"/>
              <a:buChar char="§"/>
            </a:pPr>
            <a:r>
              <a:rPr lang="ru-RU" sz="1500" dirty="0">
                <a:ea typeface="MS PGothic" pitchFamily="34" charset="-128"/>
                <a:cs typeface="Arial" charset="0"/>
              </a:rPr>
              <a:t>Разработка и верификация пошагового плана</a:t>
            </a:r>
          </a:p>
          <a:p>
            <a:pPr marL="175954" indent="-175954">
              <a:lnSpc>
                <a:spcPct val="130000"/>
              </a:lnSpc>
              <a:spcBef>
                <a:spcPct val="15000"/>
              </a:spcBef>
              <a:spcAft>
                <a:spcPct val="15000"/>
              </a:spcAft>
              <a:buClr>
                <a:srgbClr val="214D79"/>
              </a:buClr>
              <a:buFont typeface="Wingdings" pitchFamily="2" charset="2"/>
              <a:buChar char="§"/>
            </a:pPr>
            <a:r>
              <a:rPr lang="ru-RU" sz="1500" dirty="0">
                <a:ea typeface="MS PGothic" pitchFamily="34" charset="-128"/>
                <a:cs typeface="Arial" charset="0"/>
              </a:rPr>
              <a:t>Формирование квалифицированного запроса для ИР</a:t>
            </a:r>
            <a:endParaRPr lang="en-US" sz="1500" dirty="0">
              <a:ea typeface="MS PGothic" pitchFamily="34" charset="-128"/>
              <a:cs typeface="Arial" charset="0"/>
            </a:endParaRPr>
          </a:p>
          <a:p>
            <a:pPr marL="175954" indent="-175954">
              <a:lnSpc>
                <a:spcPct val="130000"/>
              </a:lnSpc>
              <a:spcBef>
                <a:spcPct val="15000"/>
              </a:spcBef>
              <a:spcAft>
                <a:spcPct val="15000"/>
              </a:spcAft>
              <a:buClr>
                <a:srgbClr val="214D79"/>
              </a:buClr>
              <a:buFont typeface="Wingdings" pitchFamily="2" charset="2"/>
              <a:buChar char="§"/>
            </a:pPr>
            <a:endParaRPr lang="ru-RU" altLang="ja-JP" sz="1500" dirty="0">
              <a:ea typeface="MS PGothic" pitchFamily="34" charset="-128"/>
              <a:cs typeface="Arial" charset="0"/>
            </a:endParaRPr>
          </a:p>
        </p:txBody>
      </p:sp>
      <p:sp>
        <p:nvSpPr>
          <p:cNvPr id="10" name="AutoShap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17829" y="2609661"/>
            <a:ext cx="2803635" cy="41755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5890" tIns="94717" rIns="85890" bIns="94717" anchor="ctr"/>
          <a:lstStyle/>
          <a:p>
            <a:pPr algn="ctr" defTabSz="45927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Продвижение компаний</a:t>
            </a:r>
          </a:p>
          <a:p>
            <a:pPr algn="ctr" defTabSz="45927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на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новые рынки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1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17829" y="1338119"/>
            <a:ext cx="2803635" cy="43526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5890" tIns="94717" rIns="85890" bIns="94717" anchor="ctr"/>
          <a:lstStyle/>
          <a:p>
            <a:pPr algn="ctr" defTabSz="45927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Отбор и оценка компаний, формирование групп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2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66542" y="2493819"/>
            <a:ext cx="284745" cy="2476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85890" tIns="42945" rIns="85890" bIns="42945" anchor="ctr"/>
          <a:lstStyle/>
          <a:p>
            <a:pPr algn="ctr" eaLnBrk="1" hangingPunct="1">
              <a:spcBef>
                <a:spcPct val="0"/>
              </a:spcBef>
              <a:defRPr/>
            </a:pPr>
            <a:r>
              <a:rPr lang="ru-RU" sz="1200" b="1" dirty="0">
                <a:solidFill>
                  <a:srgbClr val="003366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2</a:t>
            </a:r>
            <a:endParaRPr lang="en-GB" sz="1200" b="1" dirty="0">
              <a:solidFill>
                <a:srgbClr val="003366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Oval 2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66542" y="1246089"/>
            <a:ext cx="284745" cy="2476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85890" tIns="42945" rIns="85890" bIns="42945" anchor="ctr"/>
          <a:lstStyle/>
          <a:p>
            <a:pPr algn="ctr" eaLnBrk="1" hangingPunct="1">
              <a:spcBef>
                <a:spcPct val="0"/>
              </a:spcBef>
              <a:defRPr/>
            </a:pPr>
            <a:r>
              <a:rPr lang="ru-RU" sz="1200" b="1" dirty="0">
                <a:solidFill>
                  <a:srgbClr val="003366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0</a:t>
            </a:r>
            <a:endParaRPr lang="en-GB" sz="1200" b="1" dirty="0">
              <a:solidFill>
                <a:srgbClr val="003366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" name="AutoShape 1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17829" y="1917603"/>
            <a:ext cx="2803635" cy="5461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5890" tIns="94717" rIns="85890" bIns="94717" anchor="ctr"/>
          <a:lstStyle/>
          <a:p>
            <a:pPr algn="ctr" defTabSz="45927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 algn="ctr" defTabSz="45927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Выбор и маркетинговый анализ</a:t>
            </a:r>
          </a:p>
          <a:p>
            <a:pPr algn="ctr" defTabSz="45927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целевых рынков, план продвижения</a:t>
            </a: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sz="1200" dirty="0">
              <a:cs typeface="Arial" pitchFamily="34" charset="0"/>
            </a:endParaRPr>
          </a:p>
        </p:txBody>
      </p:sp>
      <p:sp>
        <p:nvSpPr>
          <p:cNvPr id="21" name="Oval 2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76300" y="1755678"/>
            <a:ext cx="284745" cy="2476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85890" tIns="42945" rIns="85890" bIns="42945" anchor="ctr"/>
          <a:lstStyle/>
          <a:p>
            <a:pPr algn="ctr" eaLnBrk="1" hangingPunct="1">
              <a:spcBef>
                <a:spcPct val="0"/>
              </a:spcBef>
              <a:defRPr/>
            </a:pPr>
            <a:r>
              <a:rPr lang="ru-RU" sz="1200" b="1" dirty="0">
                <a:solidFill>
                  <a:srgbClr val="003366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1</a:t>
            </a:r>
            <a:endParaRPr lang="en-GB" sz="1200" b="1" dirty="0">
              <a:solidFill>
                <a:srgbClr val="003366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" name="Rectangle 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79743" y="5335192"/>
            <a:ext cx="9137849" cy="1066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5890" tIns="94717" rIns="85890" bIns="94717" anchor="ctr"/>
          <a:lstStyle/>
          <a:p>
            <a:pPr marL="175954" indent="-175954">
              <a:lnSpc>
                <a:spcPct val="130000"/>
              </a:lnSpc>
              <a:spcBef>
                <a:spcPct val="15000"/>
              </a:spcBef>
              <a:spcAft>
                <a:spcPct val="15000"/>
              </a:spcAft>
              <a:buClr>
                <a:srgbClr val="214D79"/>
              </a:buClr>
              <a:buFont typeface="Wingdings" pitchFamily="2" charset="2"/>
              <a:buChar char="§"/>
            </a:pPr>
            <a:r>
              <a:rPr lang="ru-RU" altLang="ja-JP" sz="1500" dirty="0">
                <a:ea typeface="MS PGothic" pitchFamily="34" charset="-128"/>
                <a:cs typeface="Arial" charset="0"/>
              </a:rPr>
              <a:t>Операционное сопровождение: выбранные на конкурентной основе консультанты</a:t>
            </a:r>
          </a:p>
          <a:p>
            <a:pPr marL="175954" indent="-175954">
              <a:lnSpc>
                <a:spcPct val="130000"/>
              </a:lnSpc>
              <a:spcBef>
                <a:spcPct val="15000"/>
              </a:spcBef>
              <a:spcAft>
                <a:spcPct val="15000"/>
              </a:spcAft>
              <a:buClr>
                <a:srgbClr val="214D79"/>
              </a:buClr>
              <a:buFont typeface="Wingdings" pitchFamily="2" charset="2"/>
              <a:buChar char="§"/>
            </a:pPr>
            <a:r>
              <a:rPr lang="ru-RU" altLang="ja-JP" sz="1500" dirty="0">
                <a:ea typeface="MS PGothic" pitchFamily="34" charset="-128"/>
                <a:cs typeface="Arial" charset="0"/>
              </a:rPr>
              <a:t>РЭЦ, ВЭБ: </a:t>
            </a:r>
            <a:r>
              <a:rPr lang="ru-RU" altLang="ja-JP" sz="1500" dirty="0" smtClean="0">
                <a:ea typeface="MS PGothic" pitchFamily="34" charset="-128"/>
                <a:cs typeface="Arial" charset="0"/>
              </a:rPr>
              <a:t>поддержка, </a:t>
            </a:r>
            <a:r>
              <a:rPr lang="ru-RU" altLang="ja-JP" sz="1500" dirty="0">
                <a:ea typeface="MS PGothic" pitchFamily="34" charset="-128"/>
                <a:cs typeface="Arial" charset="0"/>
              </a:rPr>
              <a:t>предоставление обеспечивающих план выхода инструментов</a:t>
            </a:r>
            <a:endParaRPr lang="ru-RU" altLang="ja-JP" sz="1500" dirty="0">
              <a:ea typeface="MS PGothic" pitchFamily="34" charset="-128"/>
              <a:cs typeface="Arial" charset="0"/>
            </a:endParaRPr>
          </a:p>
          <a:p>
            <a:pPr marL="175954" indent="-175954">
              <a:lnSpc>
                <a:spcPct val="130000"/>
              </a:lnSpc>
              <a:spcBef>
                <a:spcPct val="15000"/>
              </a:spcBef>
              <a:spcAft>
                <a:spcPct val="15000"/>
              </a:spcAft>
              <a:buClr>
                <a:srgbClr val="214D79"/>
              </a:buClr>
              <a:buFont typeface="Wingdings" pitchFamily="2" charset="2"/>
              <a:buChar char="§"/>
            </a:pPr>
            <a:r>
              <a:rPr lang="ru-RU" altLang="ja-JP" sz="1500" dirty="0">
                <a:ea typeface="MS PGothic" pitchFamily="34" charset="-128"/>
                <a:cs typeface="Arial" charset="0"/>
              </a:rPr>
              <a:t>РВК обобщает запрос </a:t>
            </a:r>
            <a:r>
              <a:rPr lang="ru-RU" altLang="ja-JP" sz="1500" dirty="0">
                <a:ea typeface="MS PGothic" pitchFamily="34" charset="-128"/>
                <a:cs typeface="Arial" charset="0"/>
              </a:rPr>
              <a:t>со стороны группы </a:t>
            </a:r>
            <a:r>
              <a:rPr lang="ru-RU" altLang="ja-JP" sz="1500" dirty="0">
                <a:ea typeface="MS PGothic" pitchFamily="34" charset="-128"/>
                <a:cs typeface="Arial" charset="0"/>
              </a:rPr>
              <a:t>компаний, формирует линейку релевантных решений и партнёров</a:t>
            </a:r>
          </a:p>
        </p:txBody>
      </p:sp>
      <p:sp>
        <p:nvSpPr>
          <p:cNvPr id="22" name="Rectangle 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68315" y="5035982"/>
            <a:ext cx="3221637" cy="317561"/>
          </a:xfrm>
          <a:prstGeom prst="rect">
            <a:avLst/>
          </a:prstGeom>
          <a:solidFill>
            <a:srgbClr val="002060"/>
          </a:solidFill>
          <a:ln w="19050" algn="ctr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 wrap="square" lIns="85890" tIns="42945" rIns="85890" bIns="42945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ru-RU" sz="1500" i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Взаимодействие </a:t>
            </a:r>
            <a:r>
              <a:rPr lang="ru-RU" sz="1500" i="1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с партнерами</a:t>
            </a:r>
            <a:endParaRPr lang="en-GB" sz="1500" i="1" dirty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Oval 2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84714" y="2066827"/>
            <a:ext cx="284745" cy="2476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85890" tIns="42945" rIns="85890" bIns="42945" anchor="ctr"/>
          <a:lstStyle/>
          <a:p>
            <a:pPr algn="ctr" eaLnBrk="1" hangingPunct="1">
              <a:spcBef>
                <a:spcPct val="0"/>
              </a:spcBef>
              <a:defRPr/>
            </a:pPr>
            <a:r>
              <a:rPr lang="ru-RU" sz="1200" b="1" dirty="0">
                <a:solidFill>
                  <a:srgbClr val="003366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1</a:t>
            </a:r>
            <a:endParaRPr lang="en-GB" sz="1200" b="1" dirty="0">
              <a:solidFill>
                <a:srgbClr val="003366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Заголовок 1"/>
          <p:cNvSpPr txBox="1">
            <a:spLocks noGrp="1"/>
          </p:cNvSpPr>
          <p:nvPr>
            <p:ph type="title"/>
          </p:nvPr>
        </p:nvSpPr>
        <p:spPr>
          <a:xfrm>
            <a:off x="428625" y="274639"/>
            <a:ext cx="9200492" cy="7921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indent="0" algn="l" defTabSz="467382" rtl="0" eaLnBrk="1" latinLnBrk="0" hangingPunct="1">
              <a:lnSpc>
                <a:spcPts val="3194"/>
              </a:lnSpc>
              <a:spcBef>
                <a:spcPts val="0"/>
              </a:spcBef>
              <a:buNone/>
              <a:defRPr sz="3100" b="1" i="0" kern="1200" cap="none" baseline="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r"/>
            <a:r>
              <a:rPr lang="ru-RU" sz="1800" dirty="0" smtClean="0">
                <a:latin typeface="+mn-lt"/>
              </a:rPr>
              <a:t>ЭКСПОРТНЫЙ АКСЕЛЕРАТОР НТИ. ЭТАПЫ</a:t>
            </a:r>
            <a:endParaRPr lang="ru-RU" sz="1800" dirty="0">
              <a:latin typeface="+mn-lt"/>
            </a:endParaRPr>
          </a:p>
        </p:txBody>
      </p:sp>
      <p:sp>
        <p:nvSpPr>
          <p:cNvPr id="19" name="Номер слайда 2"/>
          <p:cNvSpPr txBox="1">
            <a:spLocks/>
          </p:cNvSpPr>
          <p:nvPr/>
        </p:nvSpPr>
        <p:spPr>
          <a:xfrm>
            <a:off x="8726785" y="6557002"/>
            <a:ext cx="1560215" cy="30099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7382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4766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2148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9533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6915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4297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71679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9061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70CC76C-CF9A-B645-A5DE-487E37C771FE}" type="slidenum">
              <a:rPr lang="ru-RU" smtClean="0"/>
              <a:pPr algn="r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377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95426" y="1122220"/>
            <a:ext cx="3194526" cy="25387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5890" tIns="94717" rIns="85890" bIns="94717" anchor="ctr"/>
          <a:lstStyle/>
          <a:p>
            <a:pPr eaLnBrk="1" hangingPunct="1">
              <a:spcBef>
                <a:spcPct val="0"/>
              </a:spcBef>
              <a:defRPr/>
            </a:pPr>
            <a:endParaRPr lang="en-ZA" sz="22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" name="AutoShap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91575" y="2749412"/>
            <a:ext cx="5435412" cy="2118819"/>
          </a:xfrm>
          <a:prstGeom prst="wedgeRectCallout">
            <a:avLst>
              <a:gd name="adj1" fmla="val -59188"/>
              <a:gd name="adj2" fmla="val -5422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5890" tIns="94717" rIns="85890" bIns="94717" anchor="ctr" anchorCtr="1"/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endParaRPr lang="en-GB" sz="2200" dirty="0">
              <a:cs typeface="Arial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51459" y="2071055"/>
            <a:ext cx="5700421" cy="27971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5890" tIns="42945" rIns="85890" bIns="42945"/>
          <a:lstStyle/>
          <a:p>
            <a:pPr marL="175954" indent="-175954">
              <a:lnSpc>
                <a:spcPct val="130000"/>
              </a:lnSpc>
              <a:spcBef>
                <a:spcPct val="15000"/>
              </a:spcBef>
              <a:spcAft>
                <a:spcPct val="15000"/>
              </a:spcAft>
              <a:buClr>
                <a:srgbClr val="214D79"/>
              </a:buClr>
              <a:buFont typeface="Wingdings" pitchFamily="2" charset="2"/>
              <a:buChar char="§"/>
            </a:pPr>
            <a:endParaRPr lang="ru-RU" altLang="ja-JP" sz="1500" dirty="0">
              <a:ea typeface="MS PGothic" pitchFamily="34" charset="-128"/>
              <a:cs typeface="Arial" charset="0"/>
            </a:endParaRPr>
          </a:p>
          <a:p>
            <a:pPr marL="175954" indent="-175954">
              <a:lnSpc>
                <a:spcPct val="130000"/>
              </a:lnSpc>
              <a:spcBef>
                <a:spcPct val="15000"/>
              </a:spcBef>
              <a:spcAft>
                <a:spcPct val="15000"/>
              </a:spcAft>
              <a:buClr>
                <a:srgbClr val="214D79"/>
              </a:buClr>
              <a:buFont typeface="Wingdings" pitchFamily="2" charset="2"/>
              <a:buChar char="§"/>
            </a:pPr>
            <a:r>
              <a:rPr lang="ru-RU" altLang="ja-JP" sz="1500" dirty="0" err="1">
                <a:ea typeface="MS PGothic" pitchFamily="34" charset="-128"/>
                <a:cs typeface="Arial" charset="0"/>
              </a:rPr>
              <a:t>Мэтчинг</a:t>
            </a:r>
            <a:r>
              <a:rPr lang="ru-RU" altLang="ja-JP" sz="1500" dirty="0">
                <a:ea typeface="MS PGothic" pitchFamily="34" charset="-128"/>
                <a:cs typeface="Arial" charset="0"/>
              </a:rPr>
              <a:t> </a:t>
            </a:r>
            <a:r>
              <a:rPr lang="ru-RU" altLang="ja-JP" sz="1500" dirty="0">
                <a:ea typeface="MS PGothic" pitchFamily="34" charset="-128"/>
                <a:cs typeface="Arial" charset="0"/>
              </a:rPr>
              <a:t>с потенциальными партнерами и клиентами через инструменты </a:t>
            </a:r>
            <a:r>
              <a:rPr lang="ru-RU" altLang="ja-JP" sz="1500" dirty="0">
                <a:ea typeface="MS PGothic" pitchFamily="34" charset="-128"/>
                <a:cs typeface="Arial" charset="0"/>
              </a:rPr>
              <a:t>бизнес-миссий </a:t>
            </a:r>
            <a:r>
              <a:rPr lang="ru-RU" altLang="ja-JP" sz="1500" dirty="0">
                <a:ea typeface="MS PGothic" pitchFamily="34" charset="-128"/>
                <a:cs typeface="Arial" charset="0"/>
              </a:rPr>
              <a:t>( совместно с </a:t>
            </a:r>
            <a:r>
              <a:rPr lang="ru-RU" altLang="ja-JP" sz="1500" dirty="0">
                <a:ea typeface="MS PGothic" pitchFamily="34" charset="-128"/>
                <a:cs typeface="Arial" charset="0"/>
              </a:rPr>
              <a:t>РЭЦ, </a:t>
            </a:r>
            <a:r>
              <a:rPr lang="ru-RU" altLang="ja-JP" sz="1500" dirty="0">
                <a:ea typeface="MS PGothic" pitchFamily="34" charset="-128"/>
                <a:cs typeface="Arial" charset="0"/>
              </a:rPr>
              <a:t>Агентством по развитию Дальнего Востока и иными заинтересованными </a:t>
            </a:r>
            <a:r>
              <a:rPr lang="ru-RU" altLang="ja-JP" sz="1500" dirty="0">
                <a:ea typeface="MS PGothic" pitchFamily="34" charset="-128"/>
                <a:cs typeface="Arial" charset="0"/>
              </a:rPr>
              <a:t>организациями </a:t>
            </a:r>
            <a:r>
              <a:rPr lang="ru-RU" altLang="ja-JP" sz="1500" dirty="0">
                <a:ea typeface="MS PGothic" pitchFamily="34" charset="-128"/>
                <a:cs typeface="Arial" charset="0"/>
              </a:rPr>
              <a:t>и </a:t>
            </a:r>
            <a:r>
              <a:rPr lang="ru-RU" altLang="ja-JP" sz="1500" dirty="0">
                <a:ea typeface="MS PGothic" pitchFamily="34" charset="-128"/>
                <a:cs typeface="Arial" charset="0"/>
              </a:rPr>
              <a:t>ИР)</a:t>
            </a:r>
            <a:endParaRPr lang="ru-RU" altLang="ja-JP" sz="1500" dirty="0">
              <a:ea typeface="MS PGothic" pitchFamily="34" charset="-128"/>
              <a:cs typeface="Arial" charset="0"/>
            </a:endParaRPr>
          </a:p>
          <a:p>
            <a:pPr marL="175954" indent="-175954">
              <a:lnSpc>
                <a:spcPct val="130000"/>
              </a:lnSpc>
              <a:spcBef>
                <a:spcPct val="15000"/>
              </a:spcBef>
              <a:spcAft>
                <a:spcPct val="15000"/>
              </a:spcAft>
              <a:buClr>
                <a:srgbClr val="214D79"/>
              </a:buClr>
              <a:buFont typeface="Wingdings" pitchFamily="2" charset="2"/>
              <a:buChar char="§"/>
            </a:pPr>
            <a:r>
              <a:rPr lang="ru-RU" altLang="ja-JP" sz="1500" dirty="0">
                <a:ea typeface="MS PGothic" pitchFamily="34" charset="-128"/>
                <a:cs typeface="Arial" charset="0"/>
              </a:rPr>
              <a:t>Маркетинговая поддержка</a:t>
            </a:r>
          </a:p>
          <a:p>
            <a:pPr marL="175954" lvl="1" indent="-175954">
              <a:lnSpc>
                <a:spcPct val="130000"/>
              </a:lnSpc>
              <a:spcBef>
                <a:spcPct val="15000"/>
              </a:spcBef>
              <a:spcAft>
                <a:spcPct val="15000"/>
              </a:spcAft>
              <a:buClr>
                <a:srgbClr val="214D79"/>
              </a:buClr>
              <a:buFont typeface="Wingdings" pitchFamily="2" charset="2"/>
              <a:buChar char="§"/>
            </a:pPr>
            <a:r>
              <a:rPr lang="ru-RU" altLang="ja-JP" sz="1500" dirty="0">
                <a:ea typeface="MS PGothic" pitchFamily="34" charset="-128"/>
                <a:cs typeface="Arial" charset="0"/>
              </a:rPr>
              <a:t>Подготовка презентационных материалов (</a:t>
            </a:r>
            <a:r>
              <a:rPr lang="en-US" altLang="ja-JP" sz="1500" dirty="0">
                <a:ea typeface="MS PGothic" pitchFamily="34" charset="-128"/>
                <a:cs typeface="Arial" charset="0"/>
              </a:rPr>
              <a:t>white paper</a:t>
            </a:r>
            <a:r>
              <a:rPr lang="ru-RU" altLang="ja-JP" sz="1500" dirty="0">
                <a:ea typeface="MS PGothic" pitchFamily="34" charset="-128"/>
                <a:cs typeface="Arial" charset="0"/>
              </a:rPr>
              <a:t>) по продуктам / услугам компаний</a:t>
            </a:r>
          </a:p>
        </p:txBody>
      </p:sp>
      <p:sp>
        <p:nvSpPr>
          <p:cNvPr id="10" name="AutoShap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17829" y="2609661"/>
            <a:ext cx="2803635" cy="41755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5890" tIns="94717" rIns="85890" bIns="94717" anchor="ctr"/>
          <a:lstStyle/>
          <a:p>
            <a:pPr algn="ctr" defTabSz="45927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Продвижение компаний</a:t>
            </a:r>
          </a:p>
          <a:p>
            <a:pPr algn="ctr" defTabSz="45927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на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новые рынки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1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17829" y="1338119"/>
            <a:ext cx="2803635" cy="43526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5890" tIns="94717" rIns="85890" bIns="94717" anchor="ctr"/>
          <a:lstStyle/>
          <a:p>
            <a:pPr algn="ctr" defTabSz="45927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Отбор и оценка компаний, формирование групп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2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66542" y="2493819"/>
            <a:ext cx="284745" cy="2476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85890" tIns="42945" rIns="85890" bIns="42945" anchor="ctr"/>
          <a:lstStyle/>
          <a:p>
            <a:pPr algn="ctr" eaLnBrk="1" hangingPunct="1">
              <a:spcBef>
                <a:spcPct val="0"/>
              </a:spcBef>
              <a:defRPr/>
            </a:pPr>
            <a:r>
              <a:rPr lang="ru-RU" sz="1200" b="1" dirty="0">
                <a:solidFill>
                  <a:srgbClr val="003366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2</a:t>
            </a:r>
            <a:endParaRPr lang="en-GB" sz="1200" b="1" dirty="0">
              <a:solidFill>
                <a:srgbClr val="003366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Oval 2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66542" y="1246089"/>
            <a:ext cx="284745" cy="2476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85890" tIns="42945" rIns="85890" bIns="42945" anchor="ctr"/>
          <a:lstStyle/>
          <a:p>
            <a:pPr algn="ctr" eaLnBrk="1" hangingPunct="1">
              <a:spcBef>
                <a:spcPct val="0"/>
              </a:spcBef>
              <a:defRPr/>
            </a:pPr>
            <a:r>
              <a:rPr lang="ru-RU" sz="1200" b="1" dirty="0">
                <a:solidFill>
                  <a:srgbClr val="003366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0</a:t>
            </a:r>
            <a:endParaRPr lang="en-GB" sz="1200" b="1" dirty="0">
              <a:solidFill>
                <a:srgbClr val="003366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" name="AutoShape 1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17829" y="1917603"/>
            <a:ext cx="2803635" cy="5461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5890" tIns="94717" rIns="85890" bIns="94717" anchor="ctr"/>
          <a:lstStyle/>
          <a:p>
            <a:pPr algn="ctr" defTabSz="45927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 algn="ctr" defTabSz="45927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Выбор и маркетинговый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анализ 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 algn="ctr" defTabSz="45927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ц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елевых рынков,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план продвижения</a:t>
            </a: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sz="1200" dirty="0">
              <a:cs typeface="Arial" pitchFamily="34" charset="0"/>
            </a:endParaRPr>
          </a:p>
        </p:txBody>
      </p:sp>
      <p:sp>
        <p:nvSpPr>
          <p:cNvPr id="21" name="Oval 2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76300" y="1755678"/>
            <a:ext cx="284745" cy="2476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85890" tIns="42945" rIns="85890" bIns="42945" anchor="ctr"/>
          <a:lstStyle/>
          <a:p>
            <a:pPr algn="ctr" eaLnBrk="1" hangingPunct="1">
              <a:spcBef>
                <a:spcPct val="0"/>
              </a:spcBef>
              <a:defRPr/>
            </a:pPr>
            <a:r>
              <a:rPr lang="ru-RU" sz="1200" b="1" dirty="0">
                <a:solidFill>
                  <a:srgbClr val="003366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1</a:t>
            </a:r>
            <a:endParaRPr lang="en-GB" sz="1200" b="1" dirty="0">
              <a:solidFill>
                <a:srgbClr val="003366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" name="Rectangle 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64027" y="5236996"/>
            <a:ext cx="9187853" cy="151488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5890" tIns="94717" rIns="85890" bIns="94717" anchor="ctr"/>
          <a:lstStyle/>
          <a:p>
            <a:pPr marL="175954" indent="-175954">
              <a:lnSpc>
                <a:spcPct val="130000"/>
              </a:lnSpc>
              <a:spcBef>
                <a:spcPct val="15000"/>
              </a:spcBef>
              <a:spcAft>
                <a:spcPct val="15000"/>
              </a:spcAft>
              <a:buClr>
                <a:srgbClr val="214D79"/>
              </a:buClr>
              <a:buFont typeface="Wingdings" pitchFamily="2" charset="2"/>
              <a:buChar char="§"/>
            </a:pPr>
            <a:r>
              <a:rPr lang="ru-RU" altLang="ja-JP" sz="1500" dirty="0">
                <a:ea typeface="MS PGothic" pitchFamily="34" charset="-128"/>
                <a:cs typeface="Arial" charset="0"/>
              </a:rPr>
              <a:t>РВК выступает в роли интегратора и единого окна для компаний</a:t>
            </a:r>
          </a:p>
          <a:p>
            <a:pPr marL="175954" indent="-175954">
              <a:lnSpc>
                <a:spcPct val="130000"/>
              </a:lnSpc>
              <a:spcBef>
                <a:spcPct val="15000"/>
              </a:spcBef>
              <a:spcAft>
                <a:spcPct val="15000"/>
              </a:spcAft>
              <a:buClr>
                <a:srgbClr val="214D79"/>
              </a:buClr>
              <a:buFont typeface="Wingdings" pitchFamily="2" charset="2"/>
              <a:buChar char="§"/>
            </a:pPr>
            <a:r>
              <a:rPr lang="ru-RU" altLang="ja-JP" sz="1500" dirty="0" smtClean="0">
                <a:ea typeface="MS PGothic" pitchFamily="34" charset="-128"/>
                <a:cs typeface="Arial" charset="0"/>
              </a:rPr>
              <a:t>Поддержка </a:t>
            </a:r>
            <a:r>
              <a:rPr lang="ru-RU" altLang="ja-JP" sz="1500" dirty="0">
                <a:ea typeface="MS PGothic" pitchFamily="34" charset="-128"/>
                <a:cs typeface="Arial" charset="0"/>
              </a:rPr>
              <a:t>выхода на рынки: ВЭБ, РЭЦ, операционное </a:t>
            </a:r>
            <a:r>
              <a:rPr lang="ru-RU" altLang="ja-JP" sz="1500" dirty="0">
                <a:ea typeface="MS PGothic" pitchFamily="34" charset="-128"/>
                <a:cs typeface="Arial" charset="0"/>
              </a:rPr>
              <a:t>сопровождение бизнес-миссий: РЭЦ</a:t>
            </a:r>
          </a:p>
          <a:p>
            <a:pPr marL="175954" indent="-175954">
              <a:lnSpc>
                <a:spcPct val="130000"/>
              </a:lnSpc>
              <a:spcBef>
                <a:spcPct val="15000"/>
              </a:spcBef>
              <a:spcAft>
                <a:spcPct val="15000"/>
              </a:spcAft>
              <a:buClr>
                <a:srgbClr val="214D79"/>
              </a:buClr>
              <a:buFont typeface="Wingdings" pitchFamily="2" charset="2"/>
              <a:buChar char="§"/>
            </a:pPr>
            <a:r>
              <a:rPr lang="ru-RU" altLang="ja-JP" sz="1500" dirty="0">
                <a:ea typeface="MS PGothic" pitchFamily="34" charset="-128"/>
                <a:cs typeface="Arial" charset="0"/>
              </a:rPr>
              <a:t>Аккредитованная сеть партнеров – набор сервисов (правовые, </a:t>
            </a:r>
            <a:r>
              <a:rPr lang="en-US" altLang="ja-JP" sz="1500" dirty="0">
                <a:ea typeface="MS PGothic" pitchFamily="34" charset="-128"/>
                <a:cs typeface="Arial" charset="0"/>
              </a:rPr>
              <a:t>HR</a:t>
            </a:r>
            <a:r>
              <a:rPr lang="ru-RU" altLang="ja-JP" sz="1500" dirty="0">
                <a:ea typeface="MS PGothic" pitchFamily="34" charset="-128"/>
                <a:cs typeface="Arial" charset="0"/>
              </a:rPr>
              <a:t>, организационные, </a:t>
            </a:r>
            <a:r>
              <a:rPr lang="en-US" altLang="ja-JP" sz="1500" dirty="0">
                <a:ea typeface="MS PGothic" pitchFamily="34" charset="-128"/>
                <a:cs typeface="Arial" charset="0"/>
              </a:rPr>
              <a:t>etc.)</a:t>
            </a:r>
            <a:endParaRPr lang="ru-RU" altLang="ja-JP" sz="1500" dirty="0">
              <a:ea typeface="MS PGothic" pitchFamily="34" charset="-128"/>
              <a:cs typeface="Arial" charset="0"/>
            </a:endParaRPr>
          </a:p>
          <a:p>
            <a:pPr marL="175954" indent="-175954">
              <a:lnSpc>
                <a:spcPct val="130000"/>
              </a:lnSpc>
              <a:spcBef>
                <a:spcPct val="15000"/>
              </a:spcBef>
              <a:spcAft>
                <a:spcPct val="15000"/>
              </a:spcAft>
              <a:buClr>
                <a:srgbClr val="214D79"/>
              </a:buClr>
              <a:buFont typeface="Wingdings" pitchFamily="2" charset="2"/>
              <a:buChar char="§"/>
            </a:pPr>
            <a:r>
              <a:rPr lang="ru-RU" altLang="ja-JP" sz="1500" dirty="0">
                <a:ea typeface="MS PGothic" pitchFamily="34" charset="-128"/>
                <a:cs typeface="Arial" charset="0"/>
              </a:rPr>
              <a:t>Дополнительное ресурсное и регуляторное обеспечение: МЭР, </a:t>
            </a:r>
            <a:r>
              <a:rPr lang="ru-RU" altLang="ja-JP" sz="1500" dirty="0" err="1">
                <a:ea typeface="MS PGothic" pitchFamily="34" charset="-128"/>
                <a:cs typeface="Arial" charset="0"/>
              </a:rPr>
              <a:t>Минпромторг</a:t>
            </a:r>
            <a:endParaRPr lang="ru-RU" altLang="ja-JP" sz="1500" dirty="0">
              <a:ea typeface="MS PGothic" pitchFamily="34" charset="-128"/>
              <a:cs typeface="Arial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64027" y="4848951"/>
            <a:ext cx="3221637" cy="317561"/>
          </a:xfrm>
          <a:prstGeom prst="rect">
            <a:avLst/>
          </a:prstGeom>
          <a:solidFill>
            <a:srgbClr val="002060"/>
          </a:solidFill>
          <a:ln w="19050" algn="ctr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 wrap="square" lIns="85890" tIns="42945" rIns="85890" bIns="42945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ru-RU" sz="1500" i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Взаимодействие </a:t>
            </a:r>
            <a:r>
              <a:rPr lang="ru-RU" sz="1500" i="1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с партнерами</a:t>
            </a:r>
            <a:endParaRPr lang="en-GB" sz="1500" i="1" dirty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Oval 2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31481" y="1947231"/>
            <a:ext cx="284745" cy="2476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85890" tIns="42945" rIns="85890" bIns="42945" anchor="ctr"/>
          <a:lstStyle/>
          <a:p>
            <a:pPr algn="ctr" eaLnBrk="1" hangingPunct="1">
              <a:spcBef>
                <a:spcPct val="0"/>
              </a:spcBef>
              <a:defRPr/>
            </a:pPr>
            <a:r>
              <a:rPr lang="ru-RU" sz="1200" b="1" dirty="0">
                <a:solidFill>
                  <a:srgbClr val="003366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2</a:t>
            </a:r>
            <a:endParaRPr lang="en-GB" sz="1200" b="1" dirty="0">
              <a:solidFill>
                <a:srgbClr val="003366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Заголовок 1"/>
          <p:cNvSpPr txBox="1">
            <a:spLocks noGrp="1"/>
          </p:cNvSpPr>
          <p:nvPr>
            <p:ph type="title"/>
          </p:nvPr>
        </p:nvSpPr>
        <p:spPr>
          <a:xfrm>
            <a:off x="428625" y="274639"/>
            <a:ext cx="9267825" cy="7921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indent="0" algn="l" defTabSz="467382" rtl="0" eaLnBrk="1" latinLnBrk="0" hangingPunct="1">
              <a:lnSpc>
                <a:spcPts val="3194"/>
              </a:lnSpc>
              <a:spcBef>
                <a:spcPts val="0"/>
              </a:spcBef>
              <a:buNone/>
              <a:defRPr sz="3100" b="1" i="0" kern="1200" cap="none" baseline="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r"/>
            <a:r>
              <a:rPr lang="ru-RU" sz="1800" dirty="0" smtClean="0">
                <a:latin typeface="+mn-lt"/>
              </a:rPr>
              <a:t>ЭКСПОРТНЫЙ АКСЕЛЕРАТОР НТИ. ЭТАПЫ</a:t>
            </a:r>
            <a:endParaRPr lang="ru-RU" sz="1800" dirty="0">
              <a:latin typeface="+mn-lt"/>
            </a:endParaRPr>
          </a:p>
        </p:txBody>
      </p:sp>
      <p:sp>
        <p:nvSpPr>
          <p:cNvPr id="19" name="Номер слайда 2"/>
          <p:cNvSpPr txBox="1">
            <a:spLocks/>
          </p:cNvSpPr>
          <p:nvPr/>
        </p:nvSpPr>
        <p:spPr>
          <a:xfrm>
            <a:off x="8726785" y="6557002"/>
            <a:ext cx="1560215" cy="30099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7382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4766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2148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9533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6915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4297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71679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9061" algn="l" defTabSz="46738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70CC76C-CF9A-B645-A5DE-487E37C771FE}" type="slidenum">
              <a:rPr lang="ru-RU" smtClean="0"/>
              <a:pPr algn="r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97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53009" y="290944"/>
            <a:ext cx="7895561" cy="453497"/>
          </a:xfrm>
        </p:spPr>
        <p:txBody>
          <a:bodyPr>
            <a:normAutofit/>
          </a:bodyPr>
          <a:lstStyle/>
          <a:p>
            <a:pPr algn="r"/>
            <a:r>
              <a:rPr lang="ru-RU" sz="1800">
                <a:latin typeface="+mn-lt"/>
              </a:rPr>
              <a:t>О КАФЕДРЕ РВК </a:t>
            </a: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69086" y="6410541"/>
            <a:ext cx="1560215" cy="300996"/>
          </a:xfrm>
        </p:spPr>
        <p:txBody>
          <a:bodyPr/>
          <a:lstStyle/>
          <a:p>
            <a:fld id="{270CC76C-CF9A-B645-A5DE-487E37C771FE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7C453FA5-785B-4701-BB61-246EB118F012}"/>
              </a:ext>
            </a:extLst>
          </p:cNvPr>
          <p:cNvSpPr txBox="1">
            <a:spLocks/>
          </p:cNvSpPr>
          <p:nvPr/>
        </p:nvSpPr>
        <p:spPr>
          <a:xfrm>
            <a:off x="1910687" y="1107667"/>
            <a:ext cx="7737882" cy="1876165"/>
          </a:xfrm>
          <a:prstGeom prst="rect">
            <a:avLst/>
          </a:prstGeom>
        </p:spPr>
        <p:txBody>
          <a:bodyPr>
            <a:noAutofit/>
          </a:bodyPr>
          <a:lstStyle>
            <a:lvl1pPr marL="350538" indent="-350538" algn="l" defTabSz="467382" rtl="0" eaLnBrk="1" latinLnBrk="0" hangingPunct="1">
              <a:lnSpc>
                <a:spcPct val="120000"/>
              </a:lnSpc>
              <a:spcBef>
                <a:spcPts val="0"/>
              </a:spcBef>
              <a:buFont typeface="Wingdings" charset="2"/>
              <a:buChar char="§"/>
              <a:defRPr sz="1500" kern="1200" baseline="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1pPr>
            <a:lvl2pPr marL="759496" indent="-292114" algn="l" defTabSz="467382" rtl="0" eaLnBrk="1" latinLnBrk="0" hangingPunct="1">
              <a:lnSpc>
                <a:spcPct val="120000"/>
              </a:lnSpc>
              <a:spcBef>
                <a:spcPts val="0"/>
              </a:spcBef>
              <a:buFont typeface="Wingdings" charset="2"/>
              <a:buChar char="§"/>
              <a:defRPr sz="1500" kern="1200" baseline="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1168456" indent="-233692" algn="l" defTabSz="467382" rtl="0" eaLnBrk="1" latinLnBrk="0" hangingPunct="1">
              <a:lnSpc>
                <a:spcPct val="120000"/>
              </a:lnSpc>
              <a:spcBef>
                <a:spcPts val="0"/>
              </a:spcBef>
              <a:buFont typeface="Wingdings" charset="2"/>
              <a:buChar char="§"/>
              <a:defRPr sz="1500" kern="1200" baseline="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3pPr>
            <a:lvl4pPr marL="1635840" indent="-233692" algn="l" defTabSz="467382" rtl="0" eaLnBrk="1" latinLnBrk="0" hangingPunct="1">
              <a:lnSpc>
                <a:spcPct val="120000"/>
              </a:lnSpc>
              <a:spcBef>
                <a:spcPts val="0"/>
              </a:spcBef>
              <a:buFont typeface="Wingdings" charset="2"/>
              <a:buChar char="§"/>
              <a:defRPr sz="1900" kern="1200" baseline="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2103223" indent="-233692" algn="l" defTabSz="467382" rtl="0" eaLnBrk="1" latinLnBrk="0" hangingPunct="1">
              <a:lnSpc>
                <a:spcPct val="120000"/>
              </a:lnSpc>
              <a:spcBef>
                <a:spcPts val="0"/>
              </a:spcBef>
              <a:buFont typeface="Wingdings" charset="2"/>
              <a:buChar char="§"/>
              <a:defRPr sz="1900" kern="1200" baseline="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2570605" indent="-233692" algn="l" defTabSz="467382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7989" indent="-233692" algn="l" defTabSz="467382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05371" indent="-233692" algn="l" defTabSz="467382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72755" indent="-233692" algn="l" defTabSz="467382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ru-RU" sz="1400" dirty="0">
                <a:latin typeface="+mn-lt"/>
              </a:rPr>
              <a:t>В рамках магистерской программы «Венчурные инвестиции и технологическое предпринимательство» в МФТИ Кафедра РВК готовит будущих лидеров венчурного и технологического рынка.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400" dirty="0">
                <a:latin typeface="+mn-lt"/>
              </a:rPr>
              <a:t>Ежегодно 40 выпускников </a:t>
            </a:r>
            <a:r>
              <a:rPr lang="ru-RU" sz="1400" dirty="0" err="1">
                <a:latin typeface="+mn-lt"/>
              </a:rPr>
              <a:t>бакалавриата</a:t>
            </a:r>
            <a:r>
              <a:rPr lang="ru-RU" sz="1400" dirty="0">
                <a:latin typeface="+mn-lt"/>
              </a:rPr>
              <a:t>  МФТИ и других ведущих технических вузов обучаются на магистерской программе РВК, получая практический опыт управления инновационными и технологическими проектами, подкрепленный теоретической подготовкой высокого уровня.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400" dirty="0">
                <a:latin typeface="+mn-lt"/>
              </a:rPr>
              <a:t>Наш подход к обучению характеризуется высокой степенью вовлечения студентов в решение практических отраслевых задач. 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2B3EF702-6A52-4BCA-B476-ECD32F469A99}"/>
              </a:ext>
            </a:extLst>
          </p:cNvPr>
          <p:cNvSpPr txBox="1">
            <a:spLocks/>
          </p:cNvSpPr>
          <p:nvPr/>
        </p:nvSpPr>
        <p:spPr>
          <a:xfrm>
            <a:off x="1910687" y="3575713"/>
            <a:ext cx="7628700" cy="2457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dirty="0">
                <a:ea typeface="Verdana" panose="020B0604030504040204" pitchFamily="34" charset="0"/>
                <a:cs typeface="Calibri" panose="020F0502020204030204" pitchFamily="34" charset="0"/>
              </a:rPr>
              <a:t>Кафедра РВК готовит специалистов, способных с равным успехом работать в технологических компаниях на позициях менеджеров по развитию технологических проектов, осуществляя  оценку потребности компании в новых технологиях, поиск новых ниш на рынке, поиск новых технических решений под задачи компании, привлекая инвестиции в проекты технологического развития  и решая другие задачи, и в венчурных фондах на позициях инвестиционных аналитиков, проводя анализ рынков, осуществляя поиск, отбор и оценку проектов для фондов, структурируя сделки и проводя переговоры.</a:t>
            </a:r>
            <a:endParaRPr lang="ru-RU" sz="1400" dirty="0"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dirty="0">
                <a:ea typeface="Verdana" panose="020B0604030504040204" pitchFamily="34" charset="0"/>
                <a:cs typeface="Calibri" panose="020F0502020204030204" pitchFamily="34" charset="0"/>
              </a:rPr>
              <a:t>Выпускники Кафедры РВК работают в </a:t>
            </a:r>
            <a:r>
              <a:rPr lang="en-US" sz="1400" dirty="0">
                <a:ea typeface="Verdana" panose="020B0604030504040204" pitchFamily="34" charset="0"/>
                <a:cs typeface="Calibri" panose="020F0502020204030204" pitchFamily="34" charset="0"/>
              </a:rPr>
              <a:t>ABBYY, </a:t>
            </a:r>
            <a:r>
              <a:rPr lang="ru-RU" sz="1400" dirty="0">
                <a:ea typeface="Verdana" panose="020B0604030504040204" pitchFamily="34" charset="0"/>
                <a:cs typeface="Calibri" panose="020F0502020204030204" pitchFamily="34" charset="0"/>
              </a:rPr>
              <a:t>ОМЗ, СИБУР, </a:t>
            </a:r>
            <a:r>
              <a:rPr lang="ru-RU" sz="1400" dirty="0" err="1">
                <a:ea typeface="Verdana" panose="020B0604030504040204" pitchFamily="34" charset="0"/>
                <a:cs typeface="Calibri" panose="020F0502020204030204" pitchFamily="34" charset="0"/>
              </a:rPr>
              <a:t>Газпромнефть</a:t>
            </a:r>
            <a:r>
              <a:rPr lang="ru-RU" sz="1400" dirty="0">
                <a:ea typeface="Verdan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ea typeface="Verdana" panose="020B0604030504040204" pitchFamily="34" charset="0"/>
                <a:cs typeface="Calibri" panose="020F0502020204030204" pitchFamily="34" charset="0"/>
              </a:rPr>
              <a:t>Acronis,</a:t>
            </a:r>
            <a:r>
              <a:rPr lang="ru-RU" sz="1400" dirty="0"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ea typeface="Verdana" panose="020B0604030504040204" pitchFamily="34" charset="0"/>
                <a:cs typeface="Calibri" panose="020F0502020204030204" pitchFamily="34" charset="0"/>
              </a:rPr>
              <a:t>Ocsial</a:t>
            </a:r>
            <a:r>
              <a:rPr lang="ru-RU" sz="1400" dirty="0">
                <a:ea typeface="Verdana" panose="020B0604030504040204" pitchFamily="34" charset="0"/>
                <a:cs typeface="Calibri" panose="020F0502020204030204" pitchFamily="34" charset="0"/>
              </a:rPr>
              <a:t>, Ланит , а также в венчурных фондах </a:t>
            </a:r>
            <a:r>
              <a:rPr lang="en-US" sz="1400" dirty="0">
                <a:ea typeface="Verdana" panose="020B0604030504040204" pitchFamily="34" charset="0"/>
                <a:cs typeface="Calibri" panose="020F0502020204030204" pitchFamily="34" charset="0"/>
              </a:rPr>
              <a:t>Runa Capital, </a:t>
            </a:r>
            <a:r>
              <a:rPr lang="ru-RU" sz="1400" dirty="0">
                <a:ea typeface="Verdana" panose="020B0604030504040204" pitchFamily="34" charset="0"/>
                <a:cs typeface="Calibri" panose="020F0502020204030204" pitchFamily="34" charset="0"/>
              </a:rPr>
              <a:t>Фонде </a:t>
            </a:r>
            <a:r>
              <a:rPr lang="ru-RU" sz="1400" dirty="0" err="1">
                <a:ea typeface="Verdana" panose="020B0604030504040204" pitchFamily="34" charset="0"/>
                <a:cs typeface="Calibri" panose="020F0502020204030204" pitchFamily="34" charset="0"/>
              </a:rPr>
              <a:t>Сколково</a:t>
            </a:r>
            <a:r>
              <a:rPr lang="ru-RU" sz="1400" dirty="0">
                <a:ea typeface="Verdan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ea typeface="Verdana" panose="020B0604030504040204" pitchFamily="34" charset="0"/>
                <a:cs typeface="Calibri" panose="020F0502020204030204" pitchFamily="34" charset="0"/>
              </a:rPr>
              <a:t>Phystech</a:t>
            </a:r>
            <a:r>
              <a:rPr lang="en-US" sz="1400" dirty="0">
                <a:ea typeface="Verdana" panose="020B0604030504040204" pitchFamily="34" charset="0"/>
                <a:cs typeface="Calibri" panose="020F0502020204030204" pitchFamily="34" charset="0"/>
              </a:rPr>
              <a:t> Ventures</a:t>
            </a:r>
            <a:r>
              <a:rPr lang="ru-RU" sz="1400" dirty="0">
                <a:ea typeface="Verdana" panose="020B0604030504040204" pitchFamily="34" charset="0"/>
                <a:cs typeface="Calibri" panose="020F0502020204030204" pitchFamily="34" charset="0"/>
              </a:rPr>
              <a:t>,</a:t>
            </a:r>
            <a:r>
              <a:rPr lang="en-US" sz="1400" dirty="0">
                <a:cs typeface="Calibri" panose="020F0502020204030204" pitchFamily="34" charset="0"/>
              </a:rPr>
              <a:t> </a:t>
            </a:r>
            <a:r>
              <a:rPr lang="en-US" sz="1400" dirty="0" err="1">
                <a:cs typeface="Calibri" panose="020F0502020204030204" pitchFamily="34" charset="0"/>
              </a:rPr>
              <a:t>iTech</a:t>
            </a:r>
            <a:r>
              <a:rPr lang="en-US" sz="1400" dirty="0">
                <a:cs typeface="Calibri" panose="020F0502020204030204" pitchFamily="34" charset="0"/>
              </a:rPr>
              <a:t> Capital</a:t>
            </a:r>
            <a:r>
              <a:rPr lang="ru-RU" sz="1400" dirty="0">
                <a:cs typeface="Calibri" panose="020F0502020204030204" pitchFamily="34" charset="0"/>
              </a:rPr>
              <a:t> и др. </a:t>
            </a:r>
            <a:endParaRPr lang="ru-RU" sz="1400" dirty="0"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8" descr="Попасть в яблочко">
            <a:extLst>
              <a:ext uri="{FF2B5EF4-FFF2-40B4-BE49-F238E27FC236}">
                <a16:creationId xmlns:a16="http://schemas.microsoft.com/office/drawing/2014/main" xmlns="" id="{DD458F81-22B0-46DF-B4E3-CFF3A1DFE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5856" y="1107667"/>
            <a:ext cx="771525" cy="797903"/>
          </a:xfrm>
          <a:prstGeom prst="rect">
            <a:avLst/>
          </a:prstGeom>
        </p:spPr>
      </p:pic>
      <p:pic>
        <p:nvPicPr>
          <p:cNvPr id="11" name="Рисунок 10" descr="Собрание">
            <a:extLst>
              <a:ext uri="{FF2B5EF4-FFF2-40B4-BE49-F238E27FC236}">
                <a16:creationId xmlns:a16="http://schemas.microsoft.com/office/drawing/2014/main" xmlns="" id="{B0BE1F8B-4FE5-4664-8366-53FE474E0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5856" y="3575713"/>
            <a:ext cx="771525" cy="79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9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69086" y="6410541"/>
            <a:ext cx="1560215" cy="300996"/>
          </a:xfrm>
        </p:spPr>
        <p:txBody>
          <a:bodyPr/>
          <a:lstStyle/>
          <a:p>
            <a:fld id="{270CC76C-CF9A-B645-A5DE-487E37C771FE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753009" y="290944"/>
            <a:ext cx="7895561" cy="4534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indent="0" algn="l" defTabSz="467382" rtl="0" eaLnBrk="1" latinLnBrk="0" hangingPunct="1">
              <a:lnSpc>
                <a:spcPts val="3194"/>
              </a:lnSpc>
              <a:spcBef>
                <a:spcPts val="0"/>
              </a:spcBef>
              <a:buNone/>
              <a:defRPr sz="3100" b="1" i="0" kern="1200" cap="none" baseline="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r"/>
            <a:r>
              <a:rPr lang="ru-RU" sz="1800" dirty="0">
                <a:latin typeface="+mn-lt"/>
              </a:rPr>
              <a:t>НАПРАВЛЕНИЯ ПАРТНЕРСТВА КАФЕДРЫ РВК С ИНДУСТРИЕЙ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xmlns="" id="{7C453FA5-785B-4701-BB61-246EB118F012}"/>
              </a:ext>
            </a:extLst>
          </p:cNvPr>
          <p:cNvSpPr txBox="1">
            <a:spLocks/>
          </p:cNvSpPr>
          <p:nvPr/>
        </p:nvSpPr>
        <p:spPr>
          <a:xfrm>
            <a:off x="817555" y="981892"/>
            <a:ext cx="8831015" cy="5428649"/>
          </a:xfrm>
          <a:prstGeom prst="rect">
            <a:avLst/>
          </a:prstGeom>
        </p:spPr>
        <p:txBody>
          <a:bodyPr>
            <a:noAutofit/>
          </a:bodyPr>
          <a:lstStyle>
            <a:lvl1pPr marL="350538" indent="-350538" algn="l" defTabSz="467382" rtl="0" eaLnBrk="1" latinLnBrk="0" hangingPunct="1">
              <a:lnSpc>
                <a:spcPct val="120000"/>
              </a:lnSpc>
              <a:spcBef>
                <a:spcPts val="0"/>
              </a:spcBef>
              <a:buFont typeface="Wingdings" charset="2"/>
              <a:buChar char="§"/>
              <a:defRPr sz="1500" kern="1200" baseline="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1pPr>
            <a:lvl2pPr marL="759496" indent="-292114" algn="l" defTabSz="467382" rtl="0" eaLnBrk="1" latinLnBrk="0" hangingPunct="1">
              <a:lnSpc>
                <a:spcPct val="120000"/>
              </a:lnSpc>
              <a:spcBef>
                <a:spcPts val="0"/>
              </a:spcBef>
              <a:buFont typeface="Wingdings" charset="2"/>
              <a:buChar char="§"/>
              <a:defRPr sz="1500" kern="1200" baseline="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1168456" indent="-233692" algn="l" defTabSz="467382" rtl="0" eaLnBrk="1" latinLnBrk="0" hangingPunct="1">
              <a:lnSpc>
                <a:spcPct val="120000"/>
              </a:lnSpc>
              <a:spcBef>
                <a:spcPts val="0"/>
              </a:spcBef>
              <a:buFont typeface="Wingdings" charset="2"/>
              <a:buChar char="§"/>
              <a:defRPr sz="1500" kern="1200" baseline="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3pPr>
            <a:lvl4pPr marL="1635840" indent="-233692" algn="l" defTabSz="467382" rtl="0" eaLnBrk="1" latinLnBrk="0" hangingPunct="1">
              <a:lnSpc>
                <a:spcPct val="120000"/>
              </a:lnSpc>
              <a:spcBef>
                <a:spcPts val="0"/>
              </a:spcBef>
              <a:buFont typeface="Wingdings" charset="2"/>
              <a:buChar char="§"/>
              <a:defRPr sz="1900" kern="1200" baseline="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2103223" indent="-233692" algn="l" defTabSz="467382" rtl="0" eaLnBrk="1" latinLnBrk="0" hangingPunct="1">
              <a:lnSpc>
                <a:spcPct val="120000"/>
              </a:lnSpc>
              <a:spcBef>
                <a:spcPts val="0"/>
              </a:spcBef>
              <a:buFont typeface="Wingdings" charset="2"/>
              <a:buChar char="§"/>
              <a:defRPr sz="1900" kern="1200" baseline="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2570605" indent="-233692" algn="l" defTabSz="467382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7989" indent="-233692" algn="l" defTabSz="467382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05371" indent="-233692" algn="l" defTabSz="467382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72755" indent="-233692" algn="l" defTabSz="467382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ru-RU" sz="1800" b="1" dirty="0">
                <a:latin typeface="+mj-lt"/>
              </a:rPr>
              <a:t>Стажировка для студентов -</a:t>
            </a:r>
            <a:r>
              <a:rPr lang="ru-RU" sz="1800" dirty="0">
                <a:latin typeface="+mj-lt"/>
              </a:rPr>
              <a:t> возможность для компании помочь развитию и найти потенциального сотрудника, обладающего одновременно высокой квалификацией в технической сфере и знаниями и потенциалом стать лидером технологических проектов  компании,</a:t>
            </a:r>
          </a:p>
          <a:p>
            <a:pPr algn="just">
              <a:lnSpc>
                <a:spcPct val="100000"/>
              </a:lnSpc>
            </a:pPr>
            <a:r>
              <a:rPr lang="ru-RU" sz="1800" b="1" dirty="0">
                <a:latin typeface="+mj-lt"/>
              </a:rPr>
              <a:t>Спонсорство </a:t>
            </a:r>
            <a:r>
              <a:rPr lang="ru-RU" sz="1800" dirty="0">
                <a:latin typeface="+mj-lt"/>
              </a:rPr>
              <a:t>– </a:t>
            </a:r>
            <a:r>
              <a:rPr lang="ru-RU" sz="1800" dirty="0" err="1">
                <a:latin typeface="+mj-lt"/>
              </a:rPr>
              <a:t>софинансирования</a:t>
            </a:r>
            <a:r>
              <a:rPr lang="ru-RU" sz="1800" dirty="0">
                <a:latin typeface="+mj-lt"/>
              </a:rPr>
              <a:t> образовательной программы кафедры РВК, поддержка студенческих проектов и мероприятий кафедры,</a:t>
            </a:r>
          </a:p>
          <a:p>
            <a:pPr algn="just">
              <a:lnSpc>
                <a:spcPct val="100000"/>
              </a:lnSpc>
            </a:pPr>
            <a:r>
              <a:rPr lang="ru-RU" sz="1800" b="1" dirty="0">
                <a:latin typeface="+mj-lt"/>
              </a:rPr>
              <a:t>Партнерская магистерская программа с РВК </a:t>
            </a:r>
            <a:r>
              <a:rPr lang="ru-RU" sz="1800" dirty="0">
                <a:latin typeface="+mj-lt"/>
              </a:rPr>
              <a:t>– отбор и подготовка магистров под задачи компании, </a:t>
            </a:r>
          </a:p>
          <a:p>
            <a:pPr algn="just">
              <a:lnSpc>
                <a:spcPct val="100000"/>
              </a:lnSpc>
            </a:pPr>
            <a:r>
              <a:rPr lang="ru-RU" sz="1800" b="1" dirty="0">
                <a:latin typeface="+mj-lt"/>
              </a:rPr>
              <a:t>Развитие собственных сотрудников-</a:t>
            </a:r>
            <a:r>
              <a:rPr lang="ru-RU" sz="1800" dirty="0">
                <a:latin typeface="+mj-lt"/>
              </a:rPr>
              <a:t> краткосрочные модульные образовательные программы под запрос компании по управлению технологическими проектами,</a:t>
            </a:r>
          </a:p>
          <a:p>
            <a:pPr algn="just">
              <a:lnSpc>
                <a:spcPct val="100000"/>
              </a:lnSpc>
            </a:pPr>
            <a:r>
              <a:rPr lang="ru-RU" sz="1800" b="1" dirty="0">
                <a:latin typeface="+mj-lt"/>
              </a:rPr>
              <a:t>Менторская поддержка </a:t>
            </a:r>
            <a:r>
              <a:rPr lang="ru-RU" sz="1800" dirty="0">
                <a:latin typeface="+mj-lt"/>
              </a:rPr>
              <a:t>– участие представителей компании в образовательной программе кафедры РВК в качестве менторов, </a:t>
            </a:r>
          </a:p>
          <a:p>
            <a:pPr algn="just">
              <a:lnSpc>
                <a:spcPct val="100000"/>
              </a:lnSpc>
            </a:pPr>
            <a:r>
              <a:rPr lang="ru-RU" sz="1800" b="1" dirty="0">
                <a:latin typeface="+mj-lt"/>
              </a:rPr>
              <a:t>Повышение качества подготовки молодых специалистов </a:t>
            </a:r>
            <a:r>
              <a:rPr lang="ru-RU" sz="1800" dirty="0">
                <a:latin typeface="+mj-lt"/>
              </a:rPr>
              <a:t>- участие представителей компании в образовательных программах кафедры РВК, в экспертизе и модернизации учебного плана, участие в разработке образовательного стандарта,</a:t>
            </a:r>
          </a:p>
          <a:p>
            <a:pPr algn="just">
              <a:lnSpc>
                <a:spcPct val="100000"/>
              </a:lnSpc>
            </a:pPr>
            <a:r>
              <a:rPr lang="ru-RU" sz="1800" b="1" dirty="0">
                <a:latin typeface="+mj-lt"/>
              </a:rPr>
              <a:t>Поиск и подбор кадров – </a:t>
            </a:r>
            <a:r>
              <a:rPr lang="ru-RU" sz="1800" dirty="0">
                <a:latin typeface="+mj-lt"/>
              </a:rPr>
              <a:t>через образовательные программы кафедры РВК прошли более 100 лучших студентов МФТИ и других вузов, все они трудоустроены в технологической и венчурной сфере и составляют сообщество выпускников кафедры РВК. 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sz="1600" dirty="0">
              <a:latin typeface="+mj-lt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1600" dirty="0">
              <a:latin typeface="+mj-lt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1600" dirty="0">
              <a:latin typeface="+mj-lt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1600" dirty="0">
              <a:latin typeface="+mj-lt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1600" dirty="0">
              <a:latin typeface="+mj-lt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1600" dirty="0">
              <a:latin typeface="+mj-lt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1600" dirty="0">
              <a:latin typeface="+mj-lt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1600" dirty="0">
              <a:latin typeface="+mj-lt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1600" dirty="0">
              <a:latin typeface="+mj-lt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1600" dirty="0">
              <a:latin typeface="+mj-lt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1600" dirty="0">
              <a:latin typeface="+mj-lt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1600" dirty="0">
              <a:latin typeface="+mj-lt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1600" dirty="0">
              <a:latin typeface="+mj-lt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783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753009" y="290944"/>
            <a:ext cx="7895561" cy="4534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indent="0" algn="l" defTabSz="467382" rtl="0" eaLnBrk="1" latinLnBrk="0" hangingPunct="1">
              <a:lnSpc>
                <a:spcPts val="3194"/>
              </a:lnSpc>
              <a:spcBef>
                <a:spcPts val="0"/>
              </a:spcBef>
              <a:buNone/>
              <a:defRPr sz="3100" b="1" i="0" kern="1200" cap="none" baseline="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r"/>
            <a:r>
              <a:rPr lang="ru-RU" sz="1800" dirty="0">
                <a:latin typeface="+mn-lt"/>
              </a:rPr>
              <a:t>НТИ. РАБОТА С ТАЛАНТАМИ</a:t>
            </a:r>
          </a:p>
        </p:txBody>
      </p:sp>
      <p:sp>
        <p:nvSpPr>
          <p:cNvPr id="8" name="Shape 496"/>
          <p:cNvSpPr/>
          <p:nvPr/>
        </p:nvSpPr>
        <p:spPr>
          <a:xfrm>
            <a:off x="548101" y="2662622"/>
            <a:ext cx="7533862" cy="446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230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Командная инженерная олимпиада для школьников</a:t>
            </a:r>
          </a:p>
        </p:txBody>
      </p:sp>
      <p:pic>
        <p:nvPicPr>
          <p:cNvPr id="9" name="Picture 2" descr="R:\RVC\Public\Логотипы РВК\Logo_RU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89" y="1815193"/>
            <a:ext cx="1384976" cy="65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62792" y="2011733"/>
            <a:ext cx="178337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Соорганизатор</a:t>
            </a:r>
            <a:r>
              <a:rPr lang="ru-RU" dirty="0"/>
              <a:t> 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09" y="1812864"/>
            <a:ext cx="3390483" cy="8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98446" y="1160790"/>
            <a:ext cx="8874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>
              <a:buSzPts val="1600"/>
              <a:defRPr sz="1600"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Создание среды возможностей, которая поощряет организационное разнообразие и выращивание команд для исследований и новых бизнесов. </a:t>
            </a:r>
          </a:p>
        </p:txBody>
      </p:sp>
      <p:sp>
        <p:nvSpPr>
          <p:cNvPr id="13" name="Shape 496"/>
          <p:cNvSpPr/>
          <p:nvPr/>
        </p:nvSpPr>
        <p:spPr>
          <a:xfrm>
            <a:off x="542330" y="781460"/>
            <a:ext cx="4293184" cy="446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230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dirty="0">
                <a:latin typeface="+mj-lt"/>
              </a:rPr>
              <a:t>Кружковое движение НТИ</a:t>
            </a:r>
          </a:p>
        </p:txBody>
      </p:sp>
      <p:pic>
        <p:nvPicPr>
          <p:cNvPr id="14" name="BG9B1206.jpg"/>
          <p:cNvPicPr>
            <a:picLocks noChangeAspect="1"/>
          </p:cNvPicPr>
          <p:nvPr/>
        </p:nvPicPr>
        <p:blipFill>
          <a:blip r:embed="rId4">
            <a:extLst/>
          </a:blip>
          <a:srcRect l="7939" t="7729" r="5233" b="4359"/>
          <a:stretch>
            <a:fillRect/>
          </a:stretch>
        </p:blipFill>
        <p:spPr>
          <a:xfrm>
            <a:off x="5929416" y="3335624"/>
            <a:ext cx="4155819" cy="2805444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Прямоугольник 14"/>
          <p:cNvSpPr/>
          <p:nvPr/>
        </p:nvSpPr>
        <p:spPr>
          <a:xfrm>
            <a:off x="548101" y="3108894"/>
            <a:ext cx="516365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>
              <a:buSzPts val="1600"/>
              <a:buFont typeface="Arial"/>
              <a:buChar char="•"/>
              <a:defRPr sz="1600"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  <a:sym typeface="Roboto Light"/>
              </a:rPr>
              <a:t>17 тематических профилей — от биотехнологий до интеллектуальной энергетики и машинного обучения. Решение реальных практических задач в интересах бизнеса. </a:t>
            </a:r>
          </a:p>
          <a:p>
            <a:pPr marL="85725" indent="-85725">
              <a:buSzPts val="1600"/>
              <a:buFont typeface="Arial"/>
              <a:buChar char="•"/>
              <a:defRPr sz="1600">
                <a:latin typeface="Roboto Light"/>
                <a:ea typeface="Roboto Light"/>
                <a:cs typeface="Roboto Light"/>
                <a:sym typeface="Roboto Light"/>
              </a:defRPr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  <a:sym typeface="Roboto Light"/>
            </a:endParaRPr>
          </a:p>
          <a:p>
            <a:pPr marL="85725" indent="-85725">
              <a:buSzPts val="1600"/>
              <a:buFont typeface="Arial"/>
              <a:buChar char="•"/>
              <a:defRPr sz="1600"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Свыше 20 000 заявок на участие. Более 500 финалистов-участников очного финала. Всероссийский охват.</a:t>
            </a:r>
          </a:p>
          <a:p>
            <a:pPr marL="85725" indent="-85725">
              <a:buSzPts val="1600"/>
              <a:buFont typeface="Arial"/>
              <a:buChar char="•"/>
              <a:defRPr sz="1600">
                <a:latin typeface="Roboto Light"/>
                <a:ea typeface="Roboto Light"/>
                <a:cs typeface="Roboto Light"/>
                <a:sym typeface="Roboto Light"/>
              </a:defRPr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" indent="-85725">
              <a:buSzPts val="1600"/>
              <a:buFont typeface="Arial"/>
              <a:buChar char="•"/>
              <a:defRPr sz="1600"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Входит в список РСОШ (100 баллов к ЕГЭ)</a:t>
            </a:r>
          </a:p>
          <a:p>
            <a:pPr marL="85725" indent="-85725">
              <a:buSzPts val="1600"/>
              <a:buFont typeface="Arial"/>
              <a:buChar char="•"/>
              <a:defRPr sz="1600">
                <a:latin typeface="Roboto Light"/>
                <a:ea typeface="Roboto Light"/>
                <a:cs typeface="Roboto Light"/>
                <a:sym typeface="Roboto Light"/>
              </a:defRPr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" indent="-85725">
              <a:buSzPts val="1600"/>
              <a:buFont typeface="Arial"/>
              <a:buChar char="•"/>
              <a:defRPr sz="1600"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Финал в ОЦ «Сириус» (23-28 февраля,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г.Сочи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). Сириус – центр, созданный на базе олимпийской инфраструктуры по инициативе президента РФ Владимира Путина; уникальная площадка с лабораториями, оборудованными по последнему слову техники. </a:t>
            </a:r>
          </a:p>
          <a:p>
            <a:pPr marL="85725" indent="-85725">
              <a:buSzPts val="1600"/>
              <a:buFont typeface="Arial"/>
              <a:buChar char="•"/>
              <a:defRPr sz="1600">
                <a:latin typeface="Roboto Light"/>
                <a:ea typeface="Roboto Light"/>
                <a:cs typeface="Roboto Light"/>
                <a:sym typeface="Roboto Light"/>
              </a:defRPr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" indent="-85725">
              <a:buSzPts val="1600"/>
              <a:buFont typeface="Arial"/>
              <a:buChar char="•"/>
              <a:defRPr sz="1600"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Внимание федеральных и региональных СМИ. </a:t>
            </a:r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1390" y="6497826"/>
            <a:ext cx="1560215" cy="300996"/>
          </a:xfrm>
        </p:spPr>
        <p:txBody>
          <a:bodyPr/>
          <a:lstStyle/>
          <a:p>
            <a:fld id="{270CC76C-CF9A-B645-A5DE-487E37C771FE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780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53009" y="290944"/>
            <a:ext cx="7895561" cy="453497"/>
          </a:xfrm>
        </p:spPr>
        <p:txBody>
          <a:bodyPr>
            <a:normAutofit/>
          </a:bodyPr>
          <a:lstStyle/>
          <a:p>
            <a:pPr algn="r"/>
            <a:r>
              <a:rPr lang="ru-RU" sz="1800" dirty="0">
                <a:latin typeface="+mn-lt"/>
              </a:rPr>
              <a:t>ИНВЕСТИЦИОННАЯ ДЕЯТЕЛЬНОСТЬ</a:t>
            </a: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69086" y="6410541"/>
            <a:ext cx="1560215" cy="300996"/>
          </a:xfrm>
        </p:spPr>
        <p:txBody>
          <a:bodyPr/>
          <a:lstStyle/>
          <a:p>
            <a:fld id="{270CC76C-CF9A-B645-A5DE-487E37C771FE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6" name="Oval 7"/>
          <p:cNvSpPr>
            <a:spLocks noChangeAspect="1"/>
          </p:cNvSpPr>
          <p:nvPr/>
        </p:nvSpPr>
        <p:spPr>
          <a:xfrm>
            <a:off x="5171546" y="1426028"/>
            <a:ext cx="2213186" cy="2083434"/>
          </a:xfrm>
          <a:prstGeom prst="ellipse">
            <a:avLst/>
          </a:prstGeom>
          <a:solidFill>
            <a:schemeClr val="tx2">
              <a:lumMod val="60000"/>
              <a:lumOff val="40000"/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35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17,1</a:t>
            </a:r>
          </a:p>
          <a:p>
            <a:pPr algn="ctr"/>
            <a:r>
              <a:rPr lang="ru-RU" sz="19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млрд руб.</a:t>
            </a: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2925713" y="1419872"/>
            <a:ext cx="2213186" cy="2083434"/>
          </a:xfrm>
          <a:prstGeom prst="ellipse">
            <a:avLst/>
          </a:prstGeom>
          <a:solidFill>
            <a:srgbClr val="FCAA46">
              <a:alpha val="86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35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35,1</a:t>
            </a:r>
          </a:p>
          <a:p>
            <a:pPr algn="ctr"/>
            <a:r>
              <a:rPr lang="ru-RU" sz="19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млрд руб.</a:t>
            </a:r>
            <a:endParaRPr lang="en-US" sz="1900" dirty="0">
              <a:latin typeface="+mj-lt"/>
            </a:endParaRPr>
          </a:p>
        </p:txBody>
      </p:sp>
      <p:sp>
        <p:nvSpPr>
          <p:cNvPr id="8" name="Oval 8"/>
          <p:cNvSpPr>
            <a:spLocks noChangeAspect="1"/>
          </p:cNvSpPr>
          <p:nvPr/>
        </p:nvSpPr>
        <p:spPr>
          <a:xfrm>
            <a:off x="689569" y="1426029"/>
            <a:ext cx="2165517" cy="2032535"/>
          </a:xfrm>
          <a:prstGeom prst="ellipse">
            <a:avLst/>
          </a:prstGeom>
          <a:solidFill>
            <a:srgbClr val="131F6B">
              <a:alpha val="8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3500" b="1" dirty="0">
                <a:latin typeface="+mj-lt"/>
              </a:rPr>
              <a:t>26</a:t>
            </a:r>
            <a:endParaRPr lang="en-US" sz="3500" b="1" dirty="0">
              <a:latin typeface="+mj-lt"/>
            </a:endParaRPr>
          </a:p>
        </p:txBody>
      </p:sp>
      <p:sp>
        <p:nvSpPr>
          <p:cNvPr id="9" name="Oval 9"/>
          <p:cNvSpPr>
            <a:spLocks noChangeAspect="1"/>
          </p:cNvSpPr>
          <p:nvPr/>
        </p:nvSpPr>
        <p:spPr>
          <a:xfrm>
            <a:off x="7485986" y="1419872"/>
            <a:ext cx="2213186" cy="2083434"/>
          </a:xfrm>
          <a:prstGeom prst="ellipse">
            <a:avLst/>
          </a:prstGeom>
          <a:solidFill>
            <a:schemeClr val="accent1"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3500" b="1" dirty="0">
                <a:latin typeface="+mj-lt"/>
              </a:rPr>
              <a:t>217</a:t>
            </a:r>
            <a:endParaRPr lang="en-US" sz="3500" b="1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8777" y="3722779"/>
            <a:ext cx="1433125" cy="662332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СУММАРНЫЙ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РАЗМЕР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ФОНДОВ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5010" y="3722779"/>
            <a:ext cx="2024809" cy="477666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/>
            <a:r>
              <a:rPr lang="ru-RU" sz="12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ФОНДОВ С УЧАСТИЕМ КАПИТАЛА РВК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73113" y="3722779"/>
            <a:ext cx="2024809" cy="477666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ОДОБРЕННЫХ ПРОЕКТОВ</a:t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29342" y="3722411"/>
            <a:ext cx="2283663" cy="662332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СОВОКУПНЫЙ ОБЪЕМ ОДОБРЕННЫХ ИНВЕСТИЦИЙ В ПРОЕКТЫ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9568" y="4789293"/>
            <a:ext cx="9009604" cy="1400995"/>
          </a:xfrm>
          <a:prstGeom prst="rect">
            <a:avLst/>
          </a:prstGeom>
          <a:noFill/>
          <a:ln>
            <a:noFill/>
          </a:ln>
        </p:spPr>
        <p:txBody>
          <a:bodyPr wrap="square" lIns="107287" tIns="53643" rIns="107287" bIns="53643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just"/>
            <a:r>
              <a:rPr lang="ru-RU" b="0" dirty="0"/>
              <a:t>РВК не инвестирует средства самостоятельно, а выступает в роли государственного фонда фондов: с участием капитала РВК созданы инвестиционные инструменты, которые обеспечивают поддержку инновационных проектов и компаний на различных стадиях развития.</a:t>
            </a:r>
          </a:p>
          <a:p>
            <a:pPr algn="just"/>
            <a:endParaRPr lang="ru-RU" b="0" dirty="0"/>
          </a:p>
          <a:p>
            <a:pPr algn="just"/>
            <a:r>
              <a:rPr lang="ru-RU" b="0" dirty="0"/>
              <a:t>Информация о фондах, созданных с участием капитала РВК, алгоритм выбора фонда для финансирования проекта и информация о контактах представлены на сайте </a:t>
            </a:r>
            <a:r>
              <a:rPr lang="en-US" b="0" dirty="0"/>
              <a:t>rvc.ru (</a:t>
            </a:r>
            <a:r>
              <a:rPr lang="ru-RU" b="0" dirty="0"/>
              <a:t>раздел «Инвестиционная деятельность»</a:t>
            </a:r>
            <a:r>
              <a:rPr lang="en-US" b="0" dirty="0"/>
              <a:t>)</a:t>
            </a:r>
            <a:r>
              <a:rPr lang="ru-RU" b="0" dirty="0"/>
              <a:t>. Объем потенциальных инвестиций в проект от фондов определяется индивидуально в зависимости от Инвестиционной декларации каждого фонда.</a:t>
            </a:r>
          </a:p>
        </p:txBody>
      </p:sp>
    </p:spTree>
    <p:extLst>
      <p:ext uri="{BB962C8B-B14F-4D97-AF65-F5344CB8AC3E}">
        <p14:creationId xmlns:p14="http://schemas.microsoft.com/office/powerpoint/2010/main" val="236455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53009" y="290944"/>
            <a:ext cx="7895561" cy="453497"/>
          </a:xfrm>
        </p:spPr>
        <p:txBody>
          <a:bodyPr>
            <a:normAutofit/>
          </a:bodyPr>
          <a:lstStyle/>
          <a:p>
            <a:pPr algn="r"/>
            <a:r>
              <a:rPr lang="ru-RU" sz="1800" dirty="0">
                <a:latin typeface="+mn-lt"/>
              </a:rPr>
              <a:t>ПРИМЕРЫ ИНВЕСТИЦИОННЫХ ИНСТРУМЕНТОВ</a:t>
            </a: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69086" y="6410541"/>
            <a:ext cx="1560215" cy="300996"/>
          </a:xfrm>
        </p:spPr>
        <p:txBody>
          <a:bodyPr/>
          <a:lstStyle/>
          <a:p>
            <a:fld id="{270CC76C-CF9A-B645-A5DE-487E37C771FE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16397" y="2051985"/>
            <a:ext cx="216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РусБио </a:t>
            </a:r>
            <a:r>
              <a:rPr lang="ru-RU" sz="1200" b="1" dirty="0" err="1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Венчурс</a:t>
            </a:r>
            <a:endParaRPr lang="en-US" sz="1200" b="1" dirty="0">
              <a:solidFill>
                <a:srgbClr val="1C2674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000" dirty="0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Фокус фонда – проекты в биотехнологической, фармацевтической, медицинской и смежных с ними отраслях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40455" y="2017614"/>
            <a:ext cx="2160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Da Vinci Pre-IPO Fund</a:t>
            </a:r>
          </a:p>
          <a:p>
            <a:pPr algn="ctr"/>
            <a:r>
              <a:rPr lang="ru-RU" sz="1000" dirty="0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Фокус фонда – технологии финансовой инфраструктуры и  информационные технологии с потенциалом международного развития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64513" y="2017613"/>
            <a:ext cx="2160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North Energy Fund I Seed</a:t>
            </a:r>
          </a:p>
          <a:p>
            <a:pPr algn="ctr"/>
            <a:r>
              <a:rPr lang="ru-RU" sz="1000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Фокус фонда – проекты ранней стадии в сферах энергоэффективности, новых покрытий и материалов, технологий нового поколения в нефтегазовой сфере и энергетике</a:t>
            </a:r>
          </a:p>
        </p:txBody>
      </p:sp>
      <p:pic>
        <p:nvPicPr>
          <p:cNvPr id="9" name="Picture 5" descr="C:\Users\Kiselev.KM\Desktop\psylogo_525x3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570" y="1019263"/>
            <a:ext cx="1800000" cy="128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488570" y="2017614"/>
            <a:ext cx="2160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Phystech Ventures II</a:t>
            </a:r>
          </a:p>
          <a:p>
            <a:pPr algn="ctr"/>
            <a:r>
              <a:rPr lang="ru-RU" sz="1000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Фокус фонда – проекты на посевной стадии в сфере новых материалов, аддитивных технологий, новых источников энергии, энергоэффективности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6397" y="4198865"/>
            <a:ext cx="2160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Венчурный Фонд </a:t>
            </a:r>
            <a:r>
              <a:rPr lang="ru-RU" sz="1200" b="1" dirty="0" err="1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Сколково</a:t>
            </a:r>
            <a:r>
              <a:rPr lang="ru-RU" sz="1200" b="1" dirty="0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– Индустриальный </a:t>
            </a:r>
            <a:r>
              <a:rPr lang="ru-RU" sz="1200" b="1" dirty="0" err="1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endParaRPr lang="ru-RU" sz="1200" b="1" dirty="0">
              <a:solidFill>
                <a:srgbClr val="1C2674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000" dirty="0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Фокус фонда – высокотехнологические </a:t>
            </a:r>
            <a:r>
              <a:rPr lang="ru-RU" sz="1000" dirty="0" err="1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стартапы</a:t>
            </a:r>
            <a:r>
              <a:rPr lang="ru-RU" sz="1000" dirty="0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венчурной стадии и стадии роста с фокусом на технологиях Индустрии 4.0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40455" y="4164494"/>
            <a:ext cx="2160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Венчурный Фонд </a:t>
            </a:r>
            <a:r>
              <a:rPr lang="ru-RU" sz="1200" b="1" dirty="0" err="1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Сколково</a:t>
            </a:r>
            <a:r>
              <a:rPr lang="ru-RU" sz="1200" b="1" dirty="0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– ИТ </a:t>
            </a:r>
            <a:r>
              <a:rPr lang="ru-RU" sz="1200" b="1" dirty="0" err="1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endParaRPr lang="ru-RU" sz="1200" b="1" dirty="0">
              <a:solidFill>
                <a:srgbClr val="1C2674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000" dirty="0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Фокус фонда – IT-</a:t>
            </a:r>
            <a:r>
              <a:rPr lang="ru-RU" sz="1000" dirty="0" err="1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стартапы</a:t>
            </a:r>
            <a:r>
              <a:rPr lang="ru-RU" sz="1000" dirty="0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венчурной стадии и стадии роста с фокусом на </a:t>
            </a:r>
            <a:r>
              <a:rPr lang="ru-RU" sz="1000" dirty="0" err="1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финтех</a:t>
            </a:r>
            <a:r>
              <a:rPr lang="ru-RU" sz="1000" dirty="0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, интернет вещей, искусственный интеллект, виртуальную и дополненную реальность, большие данные, </a:t>
            </a:r>
            <a:r>
              <a:rPr lang="ru-RU" sz="1000" dirty="0" err="1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кибербезопасность</a:t>
            </a:r>
            <a:endParaRPr lang="ru-RU" sz="1000" dirty="0">
              <a:solidFill>
                <a:srgbClr val="1C2674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64513" y="4164493"/>
            <a:ext cx="2160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Российско-белорусский фонд венчурных инвестиций</a:t>
            </a:r>
          </a:p>
          <a:p>
            <a:pPr algn="ctr"/>
            <a:r>
              <a:rPr lang="ru-RU" sz="1000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Фокус фонда – развитие проектов, осуществляемых в РФ и Республике Беларусь в условиях гармонизации экономических взаимоотношений двух стран в рамках </a:t>
            </a:r>
            <a:r>
              <a:rPr lang="ru-RU" sz="1000" err="1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ЕАЭС</a:t>
            </a:r>
            <a:endParaRPr lang="ru-RU" sz="1000">
              <a:solidFill>
                <a:srgbClr val="1C2674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88570" y="4164494"/>
            <a:ext cx="2160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Планируемые к созданию фонды</a:t>
            </a:r>
            <a:endParaRPr lang="en-US" sz="1200" b="1" dirty="0">
              <a:solidFill>
                <a:srgbClr val="1C2674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000" dirty="0">
                <a:solidFill>
                  <a:srgbClr val="1C26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Планируются к созданию новые инвестиционные фонды, в том числе корпоративные фонды и фонды с фокусом на проекты НТИ</a:t>
            </a:r>
          </a:p>
        </p:txBody>
      </p:sp>
      <p:pic>
        <p:nvPicPr>
          <p:cNvPr id="15" name="Picture 2" descr="C:\Users\Kiselev.KM\Desktop\РусБиоВенсурс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97" y="1278565"/>
            <a:ext cx="1800000" cy="77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Kiselev.KM\Desktop\davinci-logo-01-cropped_orig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455" y="1466846"/>
            <a:ext cx="1800000" cy="39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Kiselev.KM\Desktop\NEV_logo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513" y="1375837"/>
            <a:ext cx="1800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7" t="48051" r="61195" b="35704"/>
          <a:stretch/>
        </p:blipFill>
        <p:spPr bwMode="auto">
          <a:xfrm>
            <a:off x="1056397" y="3277470"/>
            <a:ext cx="1080000" cy="74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7" t="48051" r="61195" b="35704"/>
          <a:stretch/>
        </p:blipFill>
        <p:spPr bwMode="auto">
          <a:xfrm>
            <a:off x="3380455" y="3285494"/>
            <a:ext cx="1080000" cy="74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455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 descr="Картинки по запросу иконка цель"/>
          <p:cNvSpPr>
            <a:spLocks noChangeAspect="1" noChangeArrowheads="1"/>
          </p:cNvSpPr>
          <p:nvPr/>
        </p:nvSpPr>
        <p:spPr bwMode="auto">
          <a:xfrm>
            <a:off x="149729" y="-130999"/>
            <a:ext cx="293347" cy="27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890" tIns="42945" rIns="85890" bIns="42945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8" descr="Картинки по запросу иконка цель"/>
          <p:cNvSpPr>
            <a:spLocks noChangeAspect="1" noChangeArrowheads="1"/>
          </p:cNvSpPr>
          <p:nvPr/>
        </p:nvSpPr>
        <p:spPr bwMode="auto">
          <a:xfrm>
            <a:off x="296402" y="7198"/>
            <a:ext cx="293347" cy="27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890" tIns="42945" rIns="85890" bIns="42945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1753009" y="290944"/>
            <a:ext cx="7895561" cy="453497"/>
          </a:xfrm>
        </p:spPr>
        <p:txBody>
          <a:bodyPr>
            <a:normAutofit/>
          </a:bodyPr>
          <a:lstStyle/>
          <a:p>
            <a:pPr algn="r"/>
            <a:r>
              <a:rPr lang="ru-RU" sz="1800">
                <a:latin typeface="+mn-lt"/>
                <a:ea typeface="+mn-ea"/>
                <a:cs typeface="+mn-cs"/>
              </a:rPr>
              <a:t>ЗНАЧИМОСТЬ</a:t>
            </a:r>
            <a:r>
              <a:rPr lang="ru-RU" sz="1800">
                <a:latin typeface="+mn-lt"/>
              </a:rPr>
              <a:t> ПРОЕКТОВ НТИ ДЛЯ ГОСУДАРСТВА</a:t>
            </a:r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69086" y="6410541"/>
            <a:ext cx="1560215" cy="300996"/>
          </a:xfrm>
        </p:spPr>
        <p:txBody>
          <a:bodyPr/>
          <a:lstStyle/>
          <a:p>
            <a:fld id="{270CC76C-CF9A-B645-A5DE-487E37C771FE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140" y="1985722"/>
            <a:ext cx="4122156" cy="2363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581417" y="2749559"/>
            <a:ext cx="1506194" cy="835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chemeClr val="tx1"/>
                </a:solidFill>
              </a:rPr>
              <a:t>Социально-экономические задачи государства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234375" y="2797274"/>
            <a:ext cx="1638878" cy="835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chemeClr val="tx1"/>
                </a:solidFill>
              </a:rPr>
              <a:t>Интересы бизнеса и глобальные тренды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419280" y="2700360"/>
            <a:ext cx="1506194" cy="835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>
                <a:solidFill>
                  <a:schemeClr val="tx1"/>
                </a:solidFill>
              </a:rPr>
              <a:t>НТИ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12815" y="857950"/>
            <a:ext cx="9035755" cy="54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>
                <a:solidFill>
                  <a:schemeClr val="tx1"/>
                </a:solidFill>
              </a:rPr>
              <a:t>Проекты платформенного типа создают условия для </a:t>
            </a:r>
            <a:r>
              <a:rPr lang="ru-RU" sz="1600" b="1">
                <a:solidFill>
                  <a:schemeClr val="tx1"/>
                </a:solidFill>
              </a:rPr>
              <a:t>качественно нового развития традиционных отраслей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84010" y="1916523"/>
            <a:ext cx="2426065" cy="239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>
                <a:solidFill>
                  <a:schemeClr val="tx1"/>
                </a:solidFill>
              </a:rPr>
              <a:t>НЕЙРОТЕХНОЛОГИИ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71552" y="2871110"/>
            <a:ext cx="2197260" cy="212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>
                <a:solidFill>
                  <a:schemeClr val="tx1"/>
                </a:solidFill>
              </a:rPr>
              <a:t>УМНЫЕ СЕТИ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78044" y="2238743"/>
            <a:ext cx="2632031" cy="212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>
                <a:solidFill>
                  <a:schemeClr val="tx1"/>
                </a:solidFill>
              </a:rPr>
              <a:t>ПЕРСОНАЛЬНАЯ МЕДИЦИНА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809614" y="4265858"/>
            <a:ext cx="2197260" cy="212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>
                <a:solidFill>
                  <a:schemeClr val="tx1"/>
                </a:solidFill>
              </a:rPr>
              <a:t>ФАБРИКИ БУДУЩЕГО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3770" y="4886953"/>
            <a:ext cx="2800043" cy="212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>
                <a:solidFill>
                  <a:schemeClr val="tx1"/>
                </a:solidFill>
              </a:rPr>
              <a:t>КРИПТОВАЛЮТЫ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7387789" y="2061507"/>
            <a:ext cx="2481247" cy="213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>
                <a:solidFill>
                  <a:schemeClr val="tx1"/>
                </a:solidFill>
              </a:rPr>
              <a:t>ЗДРАВООХРАНЕНИЕ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387789" y="2945594"/>
            <a:ext cx="2197260" cy="212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>
                <a:solidFill>
                  <a:schemeClr val="tx1"/>
                </a:solidFill>
              </a:rPr>
              <a:t>ЭНЕРГЕТИКА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7387789" y="3525952"/>
            <a:ext cx="2597975" cy="238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>
                <a:solidFill>
                  <a:schemeClr val="tx1"/>
                </a:solidFill>
              </a:rPr>
              <a:t>ТРАНСПОРТ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7409746" y="4255029"/>
            <a:ext cx="2197260" cy="212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>
                <a:solidFill>
                  <a:schemeClr val="tx1"/>
                </a:solidFill>
              </a:rPr>
              <a:t>МАШИНОСТРОЕНИЕ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7409746" y="4860216"/>
            <a:ext cx="2197260" cy="212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>
                <a:solidFill>
                  <a:schemeClr val="tx1"/>
                </a:solidFill>
              </a:rPr>
              <a:t>ФИНАНСЫ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12815" y="3579597"/>
            <a:ext cx="2197260" cy="212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>
                <a:solidFill>
                  <a:schemeClr val="tx1"/>
                </a:solidFill>
              </a:rPr>
              <a:t>РОБОТОТЕХНИКА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2810075" y="5905936"/>
            <a:ext cx="45996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/>
              <a:t>НТИ обеспечивает вывод </a:t>
            </a:r>
            <a:r>
              <a:rPr lang="ru-RU" sz="1600" b="1"/>
              <a:t>новых продуктов на глобальные рынки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810076" y="1677748"/>
            <a:ext cx="47477" cy="3971925"/>
          </a:xfrm>
          <a:prstGeom prst="roundRect">
            <a:avLst/>
          </a:prstGeom>
          <a:solidFill>
            <a:srgbClr val="F7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7340312" y="1746360"/>
            <a:ext cx="47477" cy="39719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19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53009" y="290944"/>
            <a:ext cx="7895561" cy="453497"/>
          </a:xfrm>
        </p:spPr>
        <p:txBody>
          <a:bodyPr>
            <a:normAutofit/>
          </a:bodyPr>
          <a:lstStyle/>
          <a:p>
            <a:pPr algn="r"/>
            <a:r>
              <a:rPr lang="ru-RU" sz="1800"/>
              <a:t>СЕРВИСЫ НТИ</a:t>
            </a:r>
          </a:p>
        </p:txBody>
      </p:sp>
      <p:sp>
        <p:nvSpPr>
          <p:cNvPr id="8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69086" y="6410541"/>
            <a:ext cx="1560215" cy="300996"/>
          </a:xfrm>
        </p:spPr>
        <p:txBody>
          <a:bodyPr/>
          <a:lstStyle/>
          <a:p>
            <a:fld id="{270CC76C-CF9A-B645-A5DE-487E37C771FE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5" name="Пятиугольник 4"/>
          <p:cNvSpPr/>
          <p:nvPr/>
        </p:nvSpPr>
        <p:spPr>
          <a:xfrm>
            <a:off x="1325595" y="1365296"/>
            <a:ext cx="802016" cy="299372"/>
          </a:xfrm>
          <a:prstGeom prst="homePlate">
            <a:avLst/>
          </a:prstGeom>
          <a:noFill/>
          <a:ln>
            <a:solidFill>
              <a:srgbClr val="F759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ашивка 5"/>
          <p:cNvSpPr/>
          <p:nvPr/>
        </p:nvSpPr>
        <p:spPr>
          <a:xfrm>
            <a:off x="2142943" y="1365296"/>
            <a:ext cx="1474608" cy="299372"/>
          </a:xfrm>
          <a:prstGeom prst="chevron">
            <a:avLst/>
          </a:prstGeom>
          <a:solidFill>
            <a:srgbClr val="F759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C0C0C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3632884" y="1365296"/>
            <a:ext cx="1474608" cy="299372"/>
          </a:xfrm>
          <a:prstGeom prst="chevron">
            <a:avLst/>
          </a:prstGeom>
          <a:solidFill>
            <a:srgbClr val="F759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C0C0C"/>
              </a:solidFill>
            </a:endParaRPr>
          </a:p>
        </p:txBody>
      </p:sp>
      <p:sp>
        <p:nvSpPr>
          <p:cNvPr id="8" name="Нашивка 7"/>
          <p:cNvSpPr/>
          <p:nvPr/>
        </p:nvSpPr>
        <p:spPr>
          <a:xfrm>
            <a:off x="5122822" y="1365296"/>
            <a:ext cx="1474608" cy="299372"/>
          </a:xfrm>
          <a:prstGeom prst="chevron">
            <a:avLst/>
          </a:prstGeom>
          <a:solidFill>
            <a:srgbClr val="F759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C0C0C"/>
              </a:solidFill>
            </a:endParaRPr>
          </a:p>
        </p:txBody>
      </p:sp>
      <p:sp>
        <p:nvSpPr>
          <p:cNvPr id="9" name="Нашивка 8"/>
          <p:cNvSpPr/>
          <p:nvPr/>
        </p:nvSpPr>
        <p:spPr>
          <a:xfrm>
            <a:off x="6612762" y="1365296"/>
            <a:ext cx="1474608" cy="299372"/>
          </a:xfrm>
          <a:prstGeom prst="chevron">
            <a:avLst/>
          </a:prstGeom>
          <a:solidFill>
            <a:srgbClr val="F759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C0C0C"/>
              </a:solidFill>
            </a:endParaRPr>
          </a:p>
        </p:txBody>
      </p:sp>
      <p:sp>
        <p:nvSpPr>
          <p:cNvPr id="10" name="Нашивка 9"/>
          <p:cNvSpPr/>
          <p:nvPr/>
        </p:nvSpPr>
        <p:spPr>
          <a:xfrm>
            <a:off x="8102702" y="1365296"/>
            <a:ext cx="1474608" cy="299372"/>
          </a:xfrm>
          <a:prstGeom prst="chevron">
            <a:avLst/>
          </a:prstGeom>
          <a:solidFill>
            <a:srgbClr val="F759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C0C0C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15666" y="1384177"/>
            <a:ext cx="62494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>
                <a:solidFill>
                  <a:srgbClr val="0C0C0C"/>
                </a:solidFill>
                <a:latin typeface="Calibri Light" panose="020F0302020204030204"/>
              </a:rPr>
              <a:t>Наука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266060" y="1384179"/>
            <a:ext cx="124370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>
                <a:solidFill>
                  <a:srgbClr val="FFFFFF"/>
                </a:solidFill>
              </a:rPr>
              <a:t>Предпосевная стадия                        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68262" y="1384177"/>
            <a:ext cx="12355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>
                <a:solidFill>
                  <a:srgbClr val="FFFFFF"/>
                </a:solidFill>
              </a:rPr>
              <a:t>Посевная стадия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672665" y="1384177"/>
            <a:ext cx="4614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>
                <a:solidFill>
                  <a:srgbClr val="FFFFFF"/>
                </a:solidFill>
              </a:rPr>
              <a:t>Рост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723696" y="1384177"/>
            <a:ext cx="134704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>
                <a:solidFill>
                  <a:srgbClr val="FFFFFF"/>
                </a:solidFill>
                <a:latin typeface="Calibri Light" panose="020F0302020204030204"/>
              </a:rPr>
              <a:t>Масштабирование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177473" y="2389293"/>
            <a:ext cx="2071893" cy="258188"/>
          </a:xfrm>
          <a:prstGeom prst="rect">
            <a:avLst/>
          </a:prstGeom>
          <a:pattFill prst="narVert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FFFFFF"/>
              </a:solidFill>
            </a:endParaRPr>
          </a:p>
        </p:txBody>
      </p:sp>
      <p:pic>
        <p:nvPicPr>
          <p:cNvPr id="17" name="Рисунок 16" descr="http://science-battle.ru/img/fasie.jpg"/>
          <p:cNvPicPr/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15" y="2404285"/>
            <a:ext cx="911362" cy="3719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17"/>
          <p:cNvSpPr/>
          <p:nvPr/>
        </p:nvSpPr>
        <p:spPr>
          <a:xfrm>
            <a:off x="2176114" y="3060882"/>
            <a:ext cx="5560328" cy="230957"/>
          </a:xfrm>
          <a:prstGeom prst="rect">
            <a:avLst/>
          </a:prstGeom>
          <a:pattFill prst="narVert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FFFFFF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653210" y="3357267"/>
            <a:ext cx="1417347" cy="232236"/>
          </a:xfrm>
          <a:prstGeom prst="rect">
            <a:avLst/>
          </a:prstGeom>
          <a:pattFill prst="dkUp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FFFFFF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611273" y="3336540"/>
            <a:ext cx="28626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>
                <a:solidFill>
                  <a:srgbClr val="0C0C0C"/>
                </a:solidFill>
                <a:latin typeface="Calibri Light" panose="020F0302020204030204"/>
              </a:rPr>
              <a:t>Посевные фонды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599607" y="3997935"/>
            <a:ext cx="1560593" cy="247122"/>
          </a:xfrm>
          <a:prstGeom prst="rect">
            <a:avLst/>
          </a:prstGeom>
          <a:pattFill prst="dkUp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FFFFFF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361882" y="3968059"/>
            <a:ext cx="16069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>
                <a:solidFill>
                  <a:srgbClr val="0C0C0C"/>
                </a:solidFill>
                <a:latin typeface="Calibri Light" panose="020F0302020204030204"/>
              </a:rPr>
              <a:t>Венчурные фонды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164524" y="4316920"/>
            <a:ext cx="2992993" cy="225344"/>
          </a:xfrm>
          <a:prstGeom prst="rect">
            <a:avLst/>
          </a:prstGeom>
          <a:pattFill prst="dkUp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FFFFFF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114436" y="4301586"/>
            <a:ext cx="27700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>
                <a:solidFill>
                  <a:srgbClr val="0C0C0C"/>
                </a:solidFill>
                <a:latin typeface="Calibri Light" panose="020F0302020204030204"/>
              </a:rPr>
              <a:t>Корпоративные венчурные фонды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606193" y="5571431"/>
            <a:ext cx="2911598" cy="219536"/>
          </a:xfrm>
          <a:prstGeom prst="rect">
            <a:avLst/>
          </a:prstGeom>
          <a:pattFill prst="narVert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FFFFFF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120184" y="3037681"/>
            <a:ext cx="68585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>
                <a:solidFill>
                  <a:srgbClr val="0C0C0C"/>
                </a:solidFill>
                <a:latin typeface="Calibri Light" panose="020F0302020204030204"/>
              </a:rPr>
              <a:t>Поддержка в рамках 317 постановления (гранты, субсидии, </a:t>
            </a:r>
            <a:r>
              <a:rPr lang="ru-RU" sz="1200" err="1">
                <a:solidFill>
                  <a:srgbClr val="0C0C0C"/>
                </a:solidFill>
                <a:latin typeface="Calibri Light" panose="020F0302020204030204"/>
              </a:rPr>
              <a:t>венчур</a:t>
            </a:r>
            <a:r>
              <a:rPr lang="ru-RU" sz="1200">
                <a:solidFill>
                  <a:srgbClr val="0C0C0C"/>
                </a:solidFill>
                <a:latin typeface="Calibri Light" panose="020F0302020204030204"/>
              </a:rPr>
              <a:t>)</a:t>
            </a:r>
            <a:r>
              <a:rPr lang="en-US" sz="1200">
                <a:solidFill>
                  <a:srgbClr val="0C0C0C"/>
                </a:solidFill>
                <a:latin typeface="Calibri Light" panose="020F0302020204030204"/>
              </a:rPr>
              <a:t> </a:t>
            </a:r>
            <a:endParaRPr lang="ru-RU" sz="1200">
              <a:solidFill>
                <a:srgbClr val="0C0C0C"/>
              </a:solidFill>
              <a:latin typeface="Calibri Light" panose="020F0302020204030204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198555" y="2380919"/>
            <a:ext cx="20393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>
                <a:solidFill>
                  <a:srgbClr val="0C0C0C"/>
                </a:solidFill>
                <a:latin typeface="Calibri Light" panose="020F0302020204030204"/>
              </a:rPr>
              <a:t>Гранты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054" y="5559294"/>
            <a:ext cx="733766" cy="254780"/>
          </a:xfrm>
          <a:prstGeom prst="rect">
            <a:avLst/>
          </a:prstGeom>
        </p:spPr>
      </p:pic>
      <p:pic>
        <p:nvPicPr>
          <p:cNvPr id="29" name="Рисунок 28" descr="http://polit.ru/media/photolib/2012/04/06/RVC-logo_RUS_1.jpg"/>
          <p:cNvPicPr/>
          <p:nvPr/>
        </p:nvPicPr>
        <p:blipFill>
          <a:blip r:embed="rId5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063" y="3283776"/>
            <a:ext cx="719480" cy="357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 descr="http://polit.ru/media/photolib/2012/04/06/RVC-logo_RUS_1.jpg"/>
          <p:cNvPicPr/>
          <p:nvPr/>
        </p:nvPicPr>
        <p:blipFill>
          <a:blip r:embed="rId5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611" y="3903218"/>
            <a:ext cx="719480" cy="35793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Прямоугольник 30"/>
          <p:cNvSpPr/>
          <p:nvPr/>
        </p:nvSpPr>
        <p:spPr>
          <a:xfrm>
            <a:off x="8102700" y="4286979"/>
            <a:ext cx="19526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>
                <a:solidFill>
                  <a:srgbClr val="FFFFFF">
                    <a:lumMod val="50000"/>
                  </a:srgbClr>
                </a:solidFill>
                <a:latin typeface="Calibri Light" panose="020F0302020204030204"/>
              </a:rPr>
              <a:t>Крупные компании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7686462" y="3022341"/>
            <a:ext cx="9412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>
                <a:solidFill>
                  <a:srgbClr val="FFFFFF">
                    <a:lumMod val="50000"/>
                  </a:srgbClr>
                </a:solidFill>
                <a:latin typeface="Calibri Light" panose="020F0302020204030204"/>
              </a:rPr>
              <a:t>Фонд НТИ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151228" y="4608242"/>
            <a:ext cx="2979880" cy="219532"/>
          </a:xfrm>
          <a:prstGeom prst="rect">
            <a:avLst/>
          </a:prstGeom>
          <a:pattFill prst="narVert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B3CFDE">
                  <a:lumMod val="75000"/>
                </a:srgbClr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119433" y="4578585"/>
            <a:ext cx="14447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>
                <a:solidFill>
                  <a:srgbClr val="FFFFFF">
                    <a:lumMod val="50000"/>
                  </a:srgbClr>
                </a:solidFill>
                <a:latin typeface="Calibri Light" panose="020F0302020204030204"/>
              </a:rPr>
              <a:t>ВЭБ-инновации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646539" y="1717669"/>
            <a:ext cx="477637" cy="276957"/>
          </a:xfrm>
          <a:prstGeom prst="rect">
            <a:avLst/>
          </a:prstGeom>
          <a:pattFill prst="dkUp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FFFFFF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127612" y="1717669"/>
            <a:ext cx="13019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>
                <a:solidFill>
                  <a:srgbClr val="FFFFFF">
                    <a:lumMod val="50000"/>
                  </a:srgbClr>
                </a:solidFill>
                <a:latin typeface="Calibri Light" panose="020F0302020204030204"/>
              </a:rPr>
              <a:t>РНФ, РФФИ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2181209" y="2747841"/>
            <a:ext cx="4384932" cy="238846"/>
          </a:xfrm>
          <a:prstGeom prst="rect">
            <a:avLst/>
          </a:prstGeom>
          <a:pattFill prst="narVert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FFFFFF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499444" y="2742194"/>
            <a:ext cx="9412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err="1">
                <a:solidFill>
                  <a:srgbClr val="FFFFFF">
                    <a:lumMod val="50000"/>
                  </a:srgbClr>
                </a:solidFill>
                <a:latin typeface="Calibri Light" panose="020F0302020204030204"/>
              </a:rPr>
              <a:t>Сколково</a:t>
            </a:r>
            <a:endParaRPr lang="ru-RU" sz="1200">
              <a:solidFill>
                <a:srgbClr val="FFFFFF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185605" y="2723826"/>
            <a:ext cx="7645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>
                <a:solidFill>
                  <a:srgbClr val="0C0C0C"/>
                </a:solidFill>
                <a:latin typeface="Calibri Light" panose="020F0302020204030204"/>
              </a:rPr>
              <a:t>Гранты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5153274" y="4930549"/>
            <a:ext cx="2905838" cy="245071"/>
          </a:xfrm>
          <a:prstGeom prst="rect">
            <a:avLst/>
          </a:prstGeom>
          <a:pattFill prst="dkUp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FFFFFF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8131198" y="4897998"/>
            <a:ext cx="9412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>
                <a:solidFill>
                  <a:srgbClr val="FFFFFF">
                    <a:lumMod val="50000"/>
                  </a:srgbClr>
                </a:solidFill>
                <a:latin typeface="Calibri Light" panose="020F0302020204030204"/>
              </a:rPr>
              <a:t>ФРП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5122821" y="4914584"/>
            <a:ext cx="6518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>
                <a:solidFill>
                  <a:srgbClr val="0C0C0C"/>
                </a:solidFill>
                <a:latin typeface="Calibri Light" panose="020F0302020204030204"/>
              </a:rPr>
              <a:t>Займы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3661573" y="3698240"/>
            <a:ext cx="2854245" cy="226055"/>
          </a:xfrm>
          <a:prstGeom prst="rect">
            <a:avLst/>
          </a:prstGeom>
          <a:pattFill prst="dkUp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FFFFFF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613747" y="3654257"/>
            <a:ext cx="9412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>
                <a:solidFill>
                  <a:srgbClr val="FFFFFF">
                    <a:lumMod val="50000"/>
                  </a:srgbClr>
                </a:solidFill>
                <a:latin typeface="Calibri Light" panose="020F0302020204030204"/>
              </a:rPr>
              <a:t>ФРИИ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3645371" y="3654257"/>
            <a:ext cx="1017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>
                <a:solidFill>
                  <a:srgbClr val="0C0C0C"/>
                </a:solidFill>
                <a:latin typeface="Calibri Light" panose="020F0302020204030204"/>
              </a:rPr>
              <a:t>Инвестиции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2160420" y="2083195"/>
            <a:ext cx="1462110" cy="233729"/>
          </a:xfrm>
          <a:prstGeom prst="rect">
            <a:avLst/>
          </a:prstGeom>
          <a:pattFill prst="dkUp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FFFFFF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680293" y="2037784"/>
            <a:ext cx="21992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>
                <a:solidFill>
                  <a:srgbClr val="FFFFFF">
                    <a:lumMod val="50000"/>
                  </a:srgbClr>
                </a:solidFill>
                <a:latin typeface="Calibri Light" panose="020F0302020204030204"/>
              </a:rPr>
              <a:t>НАБА, </a:t>
            </a:r>
            <a:r>
              <a:rPr lang="en-US" sz="1200">
                <a:solidFill>
                  <a:srgbClr val="FFFFFF">
                    <a:lumMod val="50000"/>
                  </a:srgbClr>
                </a:solidFill>
                <a:latin typeface="Calibri Light" panose="020F0302020204030204"/>
              </a:rPr>
              <a:t>Moscow seed fund</a:t>
            </a:r>
            <a:endParaRPr lang="ru-RU" sz="1200">
              <a:solidFill>
                <a:srgbClr val="FFFFFF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158835" y="2061559"/>
            <a:ext cx="9924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>
                <a:solidFill>
                  <a:srgbClr val="0C0C0C"/>
                </a:solidFill>
                <a:latin typeface="Calibri Light" panose="020F0302020204030204"/>
              </a:rPr>
              <a:t>Инвестиции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5959963" y="5229459"/>
            <a:ext cx="3547400" cy="244208"/>
          </a:xfrm>
          <a:prstGeom prst="rect">
            <a:avLst/>
          </a:prstGeom>
          <a:pattFill prst="dkUp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FFFFFF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8136664" y="5886959"/>
            <a:ext cx="1391551" cy="207173"/>
          </a:xfrm>
          <a:prstGeom prst="rect">
            <a:avLst/>
          </a:prstGeom>
          <a:pattFill prst="dkUp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FFFFFF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9478682" y="5836312"/>
            <a:ext cx="7813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>
                <a:solidFill>
                  <a:srgbClr val="FFFFFF">
                    <a:lumMod val="50000"/>
                  </a:srgbClr>
                </a:solidFill>
                <a:latin typeface="Calibri Light" panose="020F0302020204030204"/>
              </a:rPr>
              <a:t>РФПИ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8130033" y="5853726"/>
            <a:ext cx="9924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>
                <a:solidFill>
                  <a:srgbClr val="0C0C0C"/>
                </a:solidFill>
                <a:latin typeface="Calibri Light" panose="020F0302020204030204"/>
              </a:rPr>
              <a:t>Инвестиции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6641169" y="5548185"/>
            <a:ext cx="21136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>
                <a:solidFill>
                  <a:srgbClr val="0C0C0C"/>
                </a:solidFill>
                <a:latin typeface="Calibri Light" panose="020F0302020204030204"/>
              </a:rPr>
              <a:t>Займы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5129520" y="4587976"/>
            <a:ext cx="18106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>
                <a:solidFill>
                  <a:srgbClr val="0C0C0C"/>
                </a:solidFill>
                <a:latin typeface="Calibri Light" panose="020F0302020204030204"/>
              </a:rPr>
              <a:t>Инвестиции, займы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5924753" y="5223881"/>
            <a:ext cx="2586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>
                <a:solidFill>
                  <a:srgbClr val="0C0C0C"/>
                </a:solidFill>
                <a:latin typeface="Calibri Light" panose="020F0302020204030204"/>
              </a:rPr>
              <a:t>Инвестиции, займы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170892" y="3949900"/>
            <a:ext cx="2363225" cy="2373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434671" y="5008030"/>
            <a:ext cx="316169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200">
                <a:solidFill>
                  <a:srgbClr val="0C0C0C"/>
                </a:solidFill>
                <a:latin typeface="Calibri Light" panose="020F0302020204030204"/>
              </a:rPr>
              <a:t>Консьерж-сервис</a:t>
            </a:r>
          </a:p>
          <a:p>
            <a:pPr>
              <a:spcBef>
                <a:spcPts val="1200"/>
              </a:spcBef>
            </a:pPr>
            <a:r>
              <a:rPr lang="ru-RU" sz="1200">
                <a:solidFill>
                  <a:srgbClr val="0C0C0C"/>
                </a:solidFill>
                <a:latin typeface="Calibri Light" panose="020F0302020204030204"/>
              </a:rPr>
              <a:t>Аккредитованные партнеры</a:t>
            </a:r>
            <a:r>
              <a:rPr lang="en-US" sz="1200">
                <a:solidFill>
                  <a:srgbClr val="0C0C0C"/>
                </a:solidFill>
                <a:latin typeface="Calibri Light" panose="020F0302020204030204"/>
              </a:rPr>
              <a:t> (SLA)</a:t>
            </a:r>
            <a:endParaRPr lang="ru-RU" sz="1200">
              <a:solidFill>
                <a:srgbClr val="0C0C0C"/>
              </a:solidFill>
              <a:latin typeface="Calibri Light" panose="020F0302020204030204"/>
            </a:endParaRPr>
          </a:p>
          <a:p>
            <a:pPr>
              <a:spcBef>
                <a:spcPts val="1200"/>
              </a:spcBef>
            </a:pPr>
            <a:r>
              <a:rPr lang="ru-RU" sz="1200">
                <a:solidFill>
                  <a:srgbClr val="0C0C0C"/>
                </a:solidFill>
                <a:latin typeface="Calibri Light" panose="020F0302020204030204"/>
              </a:rPr>
              <a:t>Реестр компаний НТИ </a:t>
            </a:r>
          </a:p>
          <a:p>
            <a:pPr>
              <a:spcBef>
                <a:spcPts val="1200"/>
              </a:spcBef>
            </a:pPr>
            <a:r>
              <a:rPr lang="ru-RU" sz="1200" err="1">
                <a:solidFill>
                  <a:srgbClr val="0C0C0C"/>
                </a:solidFill>
                <a:latin typeface="Calibri Light" panose="020F0302020204030204"/>
              </a:rPr>
              <a:t>Техноброкерство</a:t>
            </a:r>
            <a:r>
              <a:rPr lang="ru-RU" sz="1200">
                <a:solidFill>
                  <a:srgbClr val="0C0C0C"/>
                </a:solidFill>
                <a:latin typeface="Calibri Light" panose="020F0302020204030204"/>
              </a:rPr>
              <a:t> (услуга)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78209" y="4583093"/>
            <a:ext cx="30233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7593B"/>
                </a:solidFill>
              </a:rPr>
              <a:t>|</a:t>
            </a:r>
            <a:r>
              <a:rPr lang="en-US" sz="1400">
                <a:solidFill>
                  <a:srgbClr val="0C0C0C"/>
                </a:solidFill>
              </a:rPr>
              <a:t> </a:t>
            </a:r>
            <a:r>
              <a:rPr lang="ru-RU" sz="1400" b="1">
                <a:solidFill>
                  <a:srgbClr val="0C0C0C"/>
                </a:solidFill>
              </a:rPr>
              <a:t>ЭЛЕМЕНТЫ</a:t>
            </a:r>
            <a:r>
              <a:rPr lang="ru-RU" sz="1400">
                <a:solidFill>
                  <a:srgbClr val="0C0C0C"/>
                </a:solidFill>
              </a:rPr>
              <a:t> </a:t>
            </a:r>
            <a:r>
              <a:rPr lang="ru-RU" sz="1400" b="1">
                <a:solidFill>
                  <a:srgbClr val="0C0C0C"/>
                </a:solidFill>
              </a:rPr>
              <a:t>СЕРВИСНОЙ МОДЕЛИ</a:t>
            </a:r>
            <a:endParaRPr lang="ru-RU" sz="1400">
              <a:solidFill>
                <a:srgbClr val="0C0C0C"/>
              </a:solidFill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228609" y="4988912"/>
            <a:ext cx="261692" cy="252000"/>
            <a:chOff x="2982119" y="903329"/>
            <a:chExt cx="331325" cy="317306"/>
          </a:xfrm>
        </p:grpSpPr>
        <p:sp>
          <p:nvSpPr>
            <p:cNvPr id="60" name="Прямоугольник 59"/>
            <p:cNvSpPr/>
            <p:nvPr/>
          </p:nvSpPr>
          <p:spPr>
            <a:xfrm>
              <a:off x="2982119" y="916886"/>
              <a:ext cx="303750" cy="303749"/>
            </a:xfrm>
            <a:prstGeom prst="rect">
              <a:avLst/>
            </a:prstGeom>
            <a:solidFill>
              <a:schemeClr val="tx2"/>
            </a:solidFill>
            <a:ln w="12700">
              <a:miter lim="400000"/>
            </a:ln>
          </p:spPr>
          <p:txBody>
            <a:bodyPr lIns="50775" tIns="50775" rIns="50775" bIns="50775" anchor="ctr"/>
            <a:lstStyle/>
            <a:p>
              <a:pPr defTabSz="913883"/>
              <a:endParaRPr lang="ru-RU" sz="1266" b="1">
                <a:solidFill>
                  <a:prstClr val="white">
                    <a:lumMod val="50000"/>
                  </a:prstClr>
                </a:solidFill>
                <a:latin typeface="Calibri Light" panose="020F0302020204030204"/>
                <a:ea typeface="Uni Sans Heavy Caps"/>
                <a:cs typeface="Uni Sans Heavy Caps"/>
              </a:endParaRPr>
            </a:p>
          </p:txBody>
        </p:sp>
        <p:sp>
          <p:nvSpPr>
            <p:cNvPr id="61" name="Freeform 428"/>
            <p:cNvSpPr>
              <a:spLocks/>
            </p:cNvSpPr>
            <p:nvPr/>
          </p:nvSpPr>
          <p:spPr bwMode="auto">
            <a:xfrm>
              <a:off x="3006486" y="903329"/>
              <a:ext cx="306958" cy="269008"/>
            </a:xfrm>
            <a:custGeom>
              <a:avLst/>
              <a:gdLst>
                <a:gd name="T0" fmla="*/ 0 w 648"/>
                <a:gd name="T1" fmla="*/ 231534 h 618"/>
                <a:gd name="T2" fmla="*/ 59286 w 648"/>
                <a:gd name="T3" fmla="*/ 198104 h 618"/>
                <a:gd name="T4" fmla="*/ 82192 w 648"/>
                <a:gd name="T5" fmla="*/ 210485 h 618"/>
                <a:gd name="T6" fmla="*/ 123962 w 648"/>
                <a:gd name="T7" fmla="*/ 279822 h 618"/>
                <a:gd name="T8" fmla="*/ 187291 w 648"/>
                <a:gd name="T9" fmla="*/ 195628 h 618"/>
                <a:gd name="T10" fmla="*/ 292389 w 648"/>
                <a:gd name="T11" fmla="*/ 91623 h 618"/>
                <a:gd name="T12" fmla="*/ 359760 w 648"/>
                <a:gd name="T13" fmla="*/ 37144 h 618"/>
                <a:gd name="T14" fmla="*/ 425784 w 648"/>
                <a:gd name="T15" fmla="*/ 0 h 618"/>
                <a:gd name="T16" fmla="*/ 436563 w 648"/>
                <a:gd name="T17" fmla="*/ 16096 h 618"/>
                <a:gd name="T18" fmla="*/ 381319 w 648"/>
                <a:gd name="T19" fmla="*/ 60669 h 618"/>
                <a:gd name="T20" fmla="*/ 301821 w 648"/>
                <a:gd name="T21" fmla="*/ 142387 h 618"/>
                <a:gd name="T22" fmla="*/ 233103 w 648"/>
                <a:gd name="T23" fmla="*/ 222867 h 618"/>
                <a:gd name="T24" fmla="*/ 157648 w 648"/>
                <a:gd name="T25" fmla="*/ 342967 h 618"/>
                <a:gd name="T26" fmla="*/ 97014 w 648"/>
                <a:gd name="T27" fmla="*/ 382588 h 618"/>
                <a:gd name="T28" fmla="*/ 55244 w 648"/>
                <a:gd name="T29" fmla="*/ 288489 h 618"/>
                <a:gd name="T30" fmla="*/ 28296 w 648"/>
                <a:gd name="T31" fmla="*/ 250106 h 618"/>
                <a:gd name="T32" fmla="*/ 0 w 648"/>
                <a:gd name="T33" fmla="*/ 231534 h 6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8"/>
                <a:gd name="T52" fmla="*/ 0 h 618"/>
                <a:gd name="T53" fmla="*/ 648 w 648"/>
                <a:gd name="T54" fmla="*/ 618 h 6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8" h="618">
                  <a:moveTo>
                    <a:pt x="0" y="374"/>
                  </a:moveTo>
                  <a:lnTo>
                    <a:pt x="88" y="320"/>
                  </a:lnTo>
                  <a:lnTo>
                    <a:pt x="122" y="340"/>
                  </a:lnTo>
                  <a:lnTo>
                    <a:pt x="184" y="452"/>
                  </a:lnTo>
                  <a:lnTo>
                    <a:pt x="278" y="316"/>
                  </a:lnTo>
                  <a:lnTo>
                    <a:pt x="434" y="148"/>
                  </a:lnTo>
                  <a:lnTo>
                    <a:pt x="534" y="60"/>
                  </a:lnTo>
                  <a:lnTo>
                    <a:pt x="632" y="0"/>
                  </a:lnTo>
                  <a:lnTo>
                    <a:pt x="648" y="26"/>
                  </a:lnTo>
                  <a:lnTo>
                    <a:pt x="566" y="98"/>
                  </a:lnTo>
                  <a:lnTo>
                    <a:pt x="448" y="230"/>
                  </a:lnTo>
                  <a:lnTo>
                    <a:pt x="346" y="360"/>
                  </a:lnTo>
                  <a:lnTo>
                    <a:pt x="234" y="554"/>
                  </a:lnTo>
                  <a:lnTo>
                    <a:pt x="144" y="618"/>
                  </a:lnTo>
                  <a:lnTo>
                    <a:pt x="82" y="466"/>
                  </a:lnTo>
                  <a:lnTo>
                    <a:pt x="42" y="404"/>
                  </a:lnTo>
                  <a:lnTo>
                    <a:pt x="0" y="374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xtLst/>
          </p:spPr>
          <p:txBody>
            <a:bodyPr wrap="none" anchor="ctr"/>
            <a:lstStyle/>
            <a:p>
              <a:endParaRPr lang="ru-RU" sz="1266">
                <a:solidFill>
                  <a:srgbClr val="FFFFFF"/>
                </a:solidFill>
                <a:latin typeface="Calibri Light" panose="020F0302020204030204"/>
              </a:endParaRPr>
            </a:p>
          </p:txBody>
        </p:sp>
      </p:grpSp>
      <p:pic>
        <p:nvPicPr>
          <p:cNvPr id="6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43" y="5707929"/>
            <a:ext cx="261692" cy="2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22" y="6013944"/>
            <a:ext cx="261692" cy="2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4" name="Группа 63"/>
          <p:cNvGrpSpPr/>
          <p:nvPr/>
        </p:nvGrpSpPr>
        <p:grpSpPr>
          <a:xfrm>
            <a:off x="237396" y="5328795"/>
            <a:ext cx="261692" cy="252000"/>
            <a:chOff x="2982119" y="903329"/>
            <a:chExt cx="331325" cy="317306"/>
          </a:xfrm>
        </p:grpSpPr>
        <p:sp>
          <p:nvSpPr>
            <p:cNvPr id="65" name="Прямоугольник 64"/>
            <p:cNvSpPr/>
            <p:nvPr/>
          </p:nvSpPr>
          <p:spPr>
            <a:xfrm>
              <a:off x="2982119" y="916886"/>
              <a:ext cx="303750" cy="303749"/>
            </a:xfrm>
            <a:prstGeom prst="rect">
              <a:avLst/>
            </a:prstGeom>
            <a:solidFill>
              <a:schemeClr val="tx2"/>
            </a:solidFill>
            <a:ln w="12700">
              <a:miter lim="400000"/>
            </a:ln>
          </p:spPr>
          <p:txBody>
            <a:bodyPr lIns="50775" tIns="50775" rIns="50775" bIns="50775" anchor="ctr"/>
            <a:lstStyle/>
            <a:p>
              <a:pPr defTabSz="913883"/>
              <a:endParaRPr lang="ru-RU" sz="1266" b="1">
                <a:solidFill>
                  <a:prstClr val="white">
                    <a:lumMod val="50000"/>
                  </a:prstClr>
                </a:solidFill>
                <a:latin typeface="Calibri Light" panose="020F0302020204030204"/>
                <a:ea typeface="Uni Sans Heavy Caps"/>
                <a:cs typeface="Uni Sans Heavy Caps"/>
              </a:endParaRPr>
            </a:p>
          </p:txBody>
        </p:sp>
        <p:sp>
          <p:nvSpPr>
            <p:cNvPr id="66" name="Freeform 428"/>
            <p:cNvSpPr>
              <a:spLocks/>
            </p:cNvSpPr>
            <p:nvPr/>
          </p:nvSpPr>
          <p:spPr bwMode="auto">
            <a:xfrm>
              <a:off x="3006486" y="903329"/>
              <a:ext cx="306958" cy="269008"/>
            </a:xfrm>
            <a:custGeom>
              <a:avLst/>
              <a:gdLst>
                <a:gd name="T0" fmla="*/ 0 w 648"/>
                <a:gd name="T1" fmla="*/ 231534 h 618"/>
                <a:gd name="T2" fmla="*/ 59286 w 648"/>
                <a:gd name="T3" fmla="*/ 198104 h 618"/>
                <a:gd name="T4" fmla="*/ 82192 w 648"/>
                <a:gd name="T5" fmla="*/ 210485 h 618"/>
                <a:gd name="T6" fmla="*/ 123962 w 648"/>
                <a:gd name="T7" fmla="*/ 279822 h 618"/>
                <a:gd name="T8" fmla="*/ 187291 w 648"/>
                <a:gd name="T9" fmla="*/ 195628 h 618"/>
                <a:gd name="T10" fmla="*/ 292389 w 648"/>
                <a:gd name="T11" fmla="*/ 91623 h 618"/>
                <a:gd name="T12" fmla="*/ 359760 w 648"/>
                <a:gd name="T13" fmla="*/ 37144 h 618"/>
                <a:gd name="T14" fmla="*/ 425784 w 648"/>
                <a:gd name="T15" fmla="*/ 0 h 618"/>
                <a:gd name="T16" fmla="*/ 436563 w 648"/>
                <a:gd name="T17" fmla="*/ 16096 h 618"/>
                <a:gd name="T18" fmla="*/ 381319 w 648"/>
                <a:gd name="T19" fmla="*/ 60669 h 618"/>
                <a:gd name="T20" fmla="*/ 301821 w 648"/>
                <a:gd name="T21" fmla="*/ 142387 h 618"/>
                <a:gd name="T22" fmla="*/ 233103 w 648"/>
                <a:gd name="T23" fmla="*/ 222867 h 618"/>
                <a:gd name="T24" fmla="*/ 157648 w 648"/>
                <a:gd name="T25" fmla="*/ 342967 h 618"/>
                <a:gd name="T26" fmla="*/ 97014 w 648"/>
                <a:gd name="T27" fmla="*/ 382588 h 618"/>
                <a:gd name="T28" fmla="*/ 55244 w 648"/>
                <a:gd name="T29" fmla="*/ 288489 h 618"/>
                <a:gd name="T30" fmla="*/ 28296 w 648"/>
                <a:gd name="T31" fmla="*/ 250106 h 618"/>
                <a:gd name="T32" fmla="*/ 0 w 648"/>
                <a:gd name="T33" fmla="*/ 231534 h 6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8"/>
                <a:gd name="T52" fmla="*/ 0 h 618"/>
                <a:gd name="T53" fmla="*/ 648 w 648"/>
                <a:gd name="T54" fmla="*/ 618 h 6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8" h="618">
                  <a:moveTo>
                    <a:pt x="0" y="374"/>
                  </a:moveTo>
                  <a:lnTo>
                    <a:pt x="88" y="320"/>
                  </a:lnTo>
                  <a:lnTo>
                    <a:pt x="122" y="340"/>
                  </a:lnTo>
                  <a:lnTo>
                    <a:pt x="184" y="452"/>
                  </a:lnTo>
                  <a:lnTo>
                    <a:pt x="278" y="316"/>
                  </a:lnTo>
                  <a:lnTo>
                    <a:pt x="434" y="148"/>
                  </a:lnTo>
                  <a:lnTo>
                    <a:pt x="534" y="60"/>
                  </a:lnTo>
                  <a:lnTo>
                    <a:pt x="632" y="0"/>
                  </a:lnTo>
                  <a:lnTo>
                    <a:pt x="648" y="26"/>
                  </a:lnTo>
                  <a:lnTo>
                    <a:pt x="566" y="98"/>
                  </a:lnTo>
                  <a:lnTo>
                    <a:pt x="448" y="230"/>
                  </a:lnTo>
                  <a:lnTo>
                    <a:pt x="346" y="360"/>
                  </a:lnTo>
                  <a:lnTo>
                    <a:pt x="234" y="554"/>
                  </a:lnTo>
                  <a:lnTo>
                    <a:pt x="144" y="618"/>
                  </a:lnTo>
                  <a:lnTo>
                    <a:pt x="82" y="466"/>
                  </a:lnTo>
                  <a:lnTo>
                    <a:pt x="42" y="404"/>
                  </a:lnTo>
                  <a:lnTo>
                    <a:pt x="0" y="374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xtLst/>
          </p:spPr>
          <p:txBody>
            <a:bodyPr wrap="none" anchor="ctr"/>
            <a:lstStyle/>
            <a:p>
              <a:endParaRPr lang="ru-RU" sz="1266">
                <a:solidFill>
                  <a:srgbClr val="FFFFFF"/>
                </a:solidFill>
                <a:latin typeface="Calibri Light" panose="020F0302020204030204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5107492" y="2406319"/>
            <a:ext cx="31948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>
                <a:solidFill>
                  <a:srgbClr val="FFFFFF">
                    <a:lumMod val="50000"/>
                  </a:srgbClr>
                </a:solidFill>
                <a:latin typeface="Calibri Light" panose="020F0302020204030204"/>
              </a:rPr>
              <a:t>2 конкурса «Развитие – НТИ»,  258 проектов на сумму </a:t>
            </a:r>
            <a:r>
              <a:rPr lang="ru-RU" sz="800">
                <a:solidFill>
                  <a:srgbClr val="FFFFFF">
                    <a:lumMod val="50000"/>
                  </a:srgbClr>
                </a:solidFill>
                <a:latin typeface="Calibri"/>
                <a:cs typeface="Calibri"/>
              </a:rPr>
              <a:t>≈</a:t>
            </a:r>
            <a:r>
              <a:rPr lang="ru-RU" sz="800">
                <a:solidFill>
                  <a:srgbClr val="FFFFFF">
                    <a:lumMod val="50000"/>
                  </a:srgbClr>
                </a:solidFill>
                <a:latin typeface="Calibri Light" panose="020F0302020204030204"/>
              </a:rPr>
              <a:t>4 млрд руб.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238948" y="2703215"/>
            <a:ext cx="2379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rgbClr val="FFFFFF">
                    <a:lumMod val="50000"/>
                  </a:srgbClr>
                </a:solidFill>
                <a:latin typeface="Calibri Light" panose="020F0302020204030204"/>
              </a:rPr>
              <a:t>3 совместных венчурных фондов АО «РВК» и </a:t>
            </a:r>
            <a:r>
              <a:rPr lang="ru-RU" sz="800" dirty="0" err="1">
                <a:solidFill>
                  <a:srgbClr val="FFFFFF">
                    <a:lumMod val="50000"/>
                  </a:srgbClr>
                </a:solidFill>
                <a:latin typeface="Calibri Light" panose="020F0302020204030204"/>
              </a:rPr>
              <a:t>Сколково</a:t>
            </a:r>
            <a:r>
              <a:rPr lang="ru-RU" sz="800" dirty="0">
                <a:solidFill>
                  <a:srgbClr val="FFFFFF">
                    <a:lumMod val="50000"/>
                  </a:srgbClr>
                </a:solidFill>
                <a:latin typeface="Calibri Light" panose="020F0302020204030204"/>
              </a:rPr>
              <a:t> с капиталом 2,2 – 3 млрд руб.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8102700" y="6173363"/>
            <a:ext cx="1432902" cy="230957"/>
          </a:xfrm>
          <a:prstGeom prst="rect">
            <a:avLst/>
          </a:prstGeom>
          <a:pattFill prst="narVert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FFFFFF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9493044" y="6123248"/>
            <a:ext cx="7813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>
                <a:solidFill>
                  <a:srgbClr val="FFFFFF">
                    <a:lumMod val="50000"/>
                  </a:srgbClr>
                </a:solidFill>
                <a:latin typeface="Calibri Light" panose="020F0302020204030204"/>
              </a:rPr>
              <a:t>РЭЦ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7884451" y="6150064"/>
            <a:ext cx="167095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>
                <a:solidFill>
                  <a:srgbClr val="0C0C0C"/>
                </a:solidFill>
                <a:latin typeface="Calibri Light" panose="020F0302020204030204"/>
              </a:rPr>
              <a:t>Поддержка экспорта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623454" y="728021"/>
            <a:ext cx="9431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+mj-lt"/>
              </a:rPr>
              <a:t>НТИ – </a:t>
            </a:r>
            <a:r>
              <a:rPr lang="ru-RU" sz="1600" dirty="0">
                <a:latin typeface="+mj-lt"/>
              </a:rPr>
              <a:t>это </a:t>
            </a:r>
            <a:r>
              <a:rPr lang="ru-RU" sz="1600" b="1" dirty="0">
                <a:latin typeface="+mj-lt"/>
              </a:rPr>
              <a:t>дифференцированная система мер поддержки компаний </a:t>
            </a:r>
            <a:r>
              <a:rPr lang="ru-RU" sz="1600" dirty="0">
                <a:latin typeface="+mj-lt"/>
              </a:rPr>
              <a:t>от старта до масштабирования и выхода на глобальный рынок</a:t>
            </a:r>
            <a:r>
              <a:rPr lang="ru-RU" sz="1600" b="1" dirty="0">
                <a:latin typeface="+mj-lt"/>
              </a:rPr>
              <a:t> </a:t>
            </a:r>
            <a:r>
              <a:rPr lang="ru-RU" sz="1600" dirty="0">
                <a:latin typeface="+mj-lt"/>
              </a:rPr>
              <a:t>за счет интеграции различных форм и источников поддержки</a:t>
            </a:r>
          </a:p>
        </p:txBody>
      </p:sp>
      <p:cxnSp>
        <p:nvCxnSpPr>
          <p:cNvPr id="73" name="Прямая соединительная линия 72"/>
          <p:cNvCxnSpPr/>
          <p:nvPr/>
        </p:nvCxnSpPr>
        <p:spPr>
          <a:xfrm>
            <a:off x="2140057" y="1289034"/>
            <a:ext cx="851" cy="328627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3639452" y="1289034"/>
            <a:ext cx="24577" cy="412878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5122821" y="1289034"/>
            <a:ext cx="0" cy="465234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6596880" y="1289034"/>
            <a:ext cx="0" cy="465234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8102700" y="1289034"/>
            <a:ext cx="0" cy="465234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9535604" y="1289034"/>
            <a:ext cx="0" cy="465234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Прямоугольник 78"/>
          <p:cNvSpPr/>
          <p:nvPr/>
        </p:nvSpPr>
        <p:spPr>
          <a:xfrm>
            <a:off x="9491897" y="5197677"/>
            <a:ext cx="9445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>
                <a:solidFill>
                  <a:srgbClr val="FFFFFF">
                    <a:lumMod val="50000"/>
                  </a:srgbClr>
                </a:solidFill>
                <a:latin typeface="Calibri Light" panose="020F0302020204030204"/>
              </a:rPr>
              <a:t>РОСНАНО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9521971" y="4557198"/>
            <a:ext cx="972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>
                <a:solidFill>
                  <a:srgbClr val="FFFFFF">
                    <a:lumMod val="50000"/>
                  </a:srgbClr>
                </a:solidFill>
                <a:latin typeface="Calibri Light" panose="020F0302020204030204"/>
              </a:rPr>
              <a:t>Одобрено 7 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236455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53009" y="290944"/>
            <a:ext cx="7895561" cy="453497"/>
          </a:xfrm>
        </p:spPr>
        <p:txBody>
          <a:bodyPr>
            <a:normAutofit/>
          </a:bodyPr>
          <a:lstStyle/>
          <a:p>
            <a:pPr algn="r"/>
            <a:r>
              <a:rPr lang="ru-RU" sz="1800">
                <a:latin typeface="+mn-lt"/>
              </a:rPr>
              <a:t>ЧТО ТАКОЕ ЦЕНТР КОМПЕТЕНЦИЙ НТИ</a:t>
            </a: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69086" y="6410541"/>
            <a:ext cx="1560215" cy="300996"/>
          </a:xfrm>
        </p:spPr>
        <p:txBody>
          <a:bodyPr/>
          <a:lstStyle/>
          <a:p>
            <a:fld id="{270CC76C-CF9A-B645-A5DE-487E37C771FE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7C453FA5-785B-4701-BB61-246EB118F012}"/>
              </a:ext>
            </a:extLst>
          </p:cNvPr>
          <p:cNvSpPr txBox="1">
            <a:spLocks/>
          </p:cNvSpPr>
          <p:nvPr/>
        </p:nvSpPr>
        <p:spPr>
          <a:xfrm>
            <a:off x="1005766" y="1039283"/>
            <a:ext cx="3399642" cy="265351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50538" indent="-350538" algn="l" defTabSz="467382" rtl="0" eaLnBrk="1" latinLnBrk="0" hangingPunct="1">
              <a:lnSpc>
                <a:spcPct val="120000"/>
              </a:lnSpc>
              <a:spcBef>
                <a:spcPts val="0"/>
              </a:spcBef>
              <a:buFont typeface="Wingdings" charset="2"/>
              <a:buChar char="§"/>
              <a:defRPr sz="1500" kern="1200" baseline="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1pPr>
            <a:lvl2pPr marL="759496" indent="-292114" algn="l" defTabSz="467382" rtl="0" eaLnBrk="1" latinLnBrk="0" hangingPunct="1">
              <a:lnSpc>
                <a:spcPct val="120000"/>
              </a:lnSpc>
              <a:spcBef>
                <a:spcPts val="0"/>
              </a:spcBef>
              <a:buFont typeface="Wingdings" charset="2"/>
              <a:buChar char="§"/>
              <a:defRPr sz="1500" kern="1200" baseline="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1168456" indent="-233692" algn="l" defTabSz="467382" rtl="0" eaLnBrk="1" latinLnBrk="0" hangingPunct="1">
              <a:lnSpc>
                <a:spcPct val="120000"/>
              </a:lnSpc>
              <a:spcBef>
                <a:spcPts val="0"/>
              </a:spcBef>
              <a:buFont typeface="Wingdings" charset="2"/>
              <a:buChar char="§"/>
              <a:defRPr sz="1500" kern="1200" baseline="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3pPr>
            <a:lvl4pPr marL="1635840" indent="-233692" algn="l" defTabSz="467382" rtl="0" eaLnBrk="1" latinLnBrk="0" hangingPunct="1">
              <a:lnSpc>
                <a:spcPct val="120000"/>
              </a:lnSpc>
              <a:spcBef>
                <a:spcPts val="0"/>
              </a:spcBef>
              <a:buFont typeface="Wingdings" charset="2"/>
              <a:buChar char="§"/>
              <a:defRPr sz="1900" kern="1200" baseline="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2103223" indent="-233692" algn="l" defTabSz="467382" rtl="0" eaLnBrk="1" latinLnBrk="0" hangingPunct="1">
              <a:lnSpc>
                <a:spcPct val="120000"/>
              </a:lnSpc>
              <a:spcBef>
                <a:spcPts val="0"/>
              </a:spcBef>
              <a:buFont typeface="Wingdings" charset="2"/>
              <a:buChar char="§"/>
              <a:defRPr sz="1900" kern="1200" baseline="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2570605" indent="-233692" algn="l" defTabSz="467382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7989" indent="-233692" algn="l" defTabSz="467382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05371" indent="-233692" algn="l" defTabSz="467382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72755" indent="-233692" algn="l" defTabSz="467382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>
                <a:latin typeface="+mn-lt"/>
              </a:rPr>
              <a:t>Цель проекта –</a:t>
            </a:r>
            <a:r>
              <a:rPr lang="ru-RU" sz="1800">
                <a:latin typeface="+mn-lt"/>
              </a:rPr>
              <a:t> сформировать сеть центров компетенций (далее </a:t>
            </a:r>
            <a:r>
              <a:rPr lang="mr-IN" sz="1800">
                <a:latin typeface="+mn-lt"/>
              </a:rPr>
              <a:t>–</a:t>
            </a:r>
            <a:r>
              <a:rPr lang="ru-RU" sz="1800">
                <a:latin typeface="+mn-lt"/>
              </a:rPr>
              <a:t> ЦК НТИ) на базе российских университетов и научных организаций для создания инновационных решений в области сквозных технологий, обеспечивающих глобальное лидерство компаниям, которые используют данные технологии для производства продуктов и услуг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E959FFA7-4033-4233-AE3B-8EED2FC1F202}"/>
              </a:ext>
            </a:extLst>
          </p:cNvPr>
          <p:cNvSpPr txBox="1">
            <a:spLocks/>
          </p:cNvSpPr>
          <p:nvPr/>
        </p:nvSpPr>
        <p:spPr>
          <a:xfrm>
            <a:off x="5354384" y="1064534"/>
            <a:ext cx="4567428" cy="3426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00" b="1" dirty="0"/>
              <a:t>ЦК НТИ – </a:t>
            </a:r>
            <a:r>
              <a:rPr lang="ru-RU" sz="1500" dirty="0"/>
              <a:t>это инженерно-образовательные консорциумы, которые реализуют </a:t>
            </a:r>
          </a:p>
          <a:p>
            <a:pPr marL="533400" lvl="1" indent="-190500"/>
            <a:r>
              <a:rPr lang="ru-RU" sz="1500" b="1" dirty="0"/>
              <a:t>исследовательские программы</a:t>
            </a:r>
            <a:r>
              <a:rPr lang="ru-RU" sz="1500" dirty="0"/>
              <a:t>, </a:t>
            </a:r>
          </a:p>
          <a:p>
            <a:pPr marL="804863" lvl="2" indent="-157163">
              <a:buFont typeface="AppleSymbols" charset="0"/>
              <a:buChar char="⎻"/>
            </a:pPr>
            <a:r>
              <a:rPr lang="ru-RU" sz="1500" dirty="0"/>
              <a:t>направленные на преодоление технологических разрывов, выявленных в дорожных картах НТИ</a:t>
            </a:r>
          </a:p>
          <a:p>
            <a:pPr marL="804863" lvl="2" indent="-157163">
              <a:buFont typeface="AppleSymbols" charset="0"/>
              <a:buChar char="⎻"/>
            </a:pPr>
            <a:r>
              <a:rPr lang="ru-RU" sz="1500" dirty="0"/>
              <a:t>в партнерстве с индустриальными партнерами, осуществляющими внедрение результатов работы центров компетенций НТИ</a:t>
            </a:r>
          </a:p>
          <a:p>
            <a:pPr marL="804863" lvl="2" indent="-157163">
              <a:buFont typeface="AppleSymbols" charset="0"/>
              <a:buChar char="⎻"/>
            </a:pPr>
            <a:r>
              <a:rPr lang="ru-RU" sz="1500" dirty="0"/>
              <a:t>для производства и вывода на глобальный рынок продуктов и услуг</a:t>
            </a:r>
          </a:p>
          <a:p>
            <a:pPr marL="533400" lvl="1" indent="-190500"/>
            <a:r>
              <a:rPr lang="ru-RU" sz="1500" b="1" dirty="0"/>
              <a:t>перспективные образовательные программы</a:t>
            </a:r>
            <a:r>
              <a:rPr lang="ru-RU" sz="1500" dirty="0"/>
              <a:t> инженерного профиля с целью подготовки перспективных специалистов для работы с новыми технологиями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2B3EF702-6A52-4BCA-B476-ECD32F469A99}"/>
              </a:ext>
            </a:extLst>
          </p:cNvPr>
          <p:cNvSpPr txBox="1">
            <a:spLocks/>
          </p:cNvSpPr>
          <p:nvPr/>
        </p:nvSpPr>
        <p:spPr>
          <a:xfrm>
            <a:off x="1005765" y="4332739"/>
            <a:ext cx="4894521" cy="2086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00" b="1" dirty="0"/>
              <a:t>ЦК НТИ</a:t>
            </a:r>
            <a:r>
              <a:rPr lang="ru-RU" sz="1500" dirty="0"/>
              <a:t> создаются в партнерстве с российскими и зарубежными организациями</a:t>
            </a:r>
          </a:p>
          <a:p>
            <a:pPr marL="533400" lvl="1" indent="-190500"/>
            <a:r>
              <a:rPr lang="ru-RU" sz="1500" dirty="0"/>
              <a:t>университетами и ведущими научными организациями, коммерческими партнерами </a:t>
            </a:r>
          </a:p>
          <a:p>
            <a:pPr marL="800100" lvl="2" indent="0">
              <a:buNone/>
            </a:pPr>
            <a:r>
              <a:rPr lang="en-US" sz="1500" b="1" dirty="0"/>
              <a:t>-&gt;</a:t>
            </a:r>
            <a:r>
              <a:rPr lang="ru-RU" sz="1500" b="1" dirty="0"/>
              <a:t> </a:t>
            </a:r>
            <a:r>
              <a:rPr lang="ru-RU" sz="1500" b="1" i="1" dirty="0"/>
              <a:t>рыночные агенты формируют исследовательские задачи</a:t>
            </a:r>
            <a:endParaRPr lang="en-US" sz="1500" b="1" i="1" dirty="0"/>
          </a:p>
          <a:p>
            <a:pPr marL="533400" lvl="1" indent="-190500"/>
            <a:r>
              <a:rPr lang="ru-RU" sz="1500" dirty="0"/>
              <a:t>работа ЦК НТИ осуществляется в соответствии с сетевыми принципами: совместная работа распределенного коллектива, включая партнеров по коммерциализации технологий</a:t>
            </a:r>
            <a:endParaRPr lang="en-US" sz="1500" dirty="0"/>
          </a:p>
          <a:p>
            <a:pPr marL="533400" lvl="1" indent="-190500"/>
            <a:endParaRPr lang="ru-RU" sz="1500" dirty="0"/>
          </a:p>
        </p:txBody>
      </p:sp>
      <p:pic>
        <p:nvPicPr>
          <p:cNvPr id="9" name="Рисунок 8" descr="Попасть в яблочко">
            <a:extLst>
              <a:ext uri="{FF2B5EF4-FFF2-40B4-BE49-F238E27FC236}">
                <a16:creationId xmlns:a16="http://schemas.microsoft.com/office/drawing/2014/main" xmlns="" id="{DD458F81-22B0-46DF-B4E3-CFF3A1DFE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34241" y="1039283"/>
            <a:ext cx="771525" cy="797903"/>
          </a:xfrm>
          <a:prstGeom prst="rect">
            <a:avLst/>
          </a:prstGeom>
        </p:spPr>
      </p:pic>
      <p:pic>
        <p:nvPicPr>
          <p:cNvPr id="10" name="Рисунок 9" descr="Головоломка">
            <a:extLst>
              <a:ext uri="{FF2B5EF4-FFF2-40B4-BE49-F238E27FC236}">
                <a16:creationId xmlns:a16="http://schemas.microsoft.com/office/drawing/2014/main" xmlns="" id="{5E573492-54F5-4A8D-A818-1C8D394B0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46165" y="1064534"/>
            <a:ext cx="808219" cy="797903"/>
          </a:xfrm>
          <a:prstGeom prst="rect">
            <a:avLst/>
          </a:prstGeom>
        </p:spPr>
      </p:pic>
      <p:pic>
        <p:nvPicPr>
          <p:cNvPr id="11" name="Рисунок 10" descr="Собрание">
            <a:extLst>
              <a:ext uri="{FF2B5EF4-FFF2-40B4-BE49-F238E27FC236}">
                <a16:creationId xmlns:a16="http://schemas.microsoft.com/office/drawing/2014/main" xmlns="" id="{B0BE1F8B-4FE5-4664-8366-53FE474E07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4240" y="4221657"/>
            <a:ext cx="771525" cy="797903"/>
          </a:xfrm>
          <a:prstGeom prst="rect">
            <a:avLst/>
          </a:prstGeom>
        </p:spPr>
      </p:pic>
      <p:sp>
        <p:nvSpPr>
          <p:cNvPr id="12" name="Стрелка: вправо 26">
            <a:extLst>
              <a:ext uri="{FF2B5EF4-FFF2-40B4-BE49-F238E27FC236}">
                <a16:creationId xmlns:a16="http://schemas.microsoft.com/office/drawing/2014/main" xmlns="" id="{0C8CB245-A067-4472-BC09-4695B1BEE039}"/>
              </a:ext>
            </a:extLst>
          </p:cNvPr>
          <p:cNvSpPr/>
          <p:nvPr/>
        </p:nvSpPr>
        <p:spPr>
          <a:xfrm flipH="1">
            <a:off x="5900286" y="5113660"/>
            <a:ext cx="1913066" cy="67402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/>
              <a:t>Консорциумы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777E1FC2-F2A2-451C-983D-0574F16092AF}"/>
              </a:ext>
            </a:extLst>
          </p:cNvPr>
          <p:cNvCxnSpPr>
            <a:cxnSpLocks/>
          </p:cNvCxnSpPr>
          <p:nvPr/>
        </p:nvCxnSpPr>
        <p:spPr>
          <a:xfrm>
            <a:off x="5759683" y="4332739"/>
            <a:ext cx="0" cy="23787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55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53009" y="290944"/>
            <a:ext cx="7895561" cy="453497"/>
          </a:xfrm>
        </p:spPr>
        <p:txBody>
          <a:bodyPr>
            <a:normAutofit/>
          </a:bodyPr>
          <a:lstStyle/>
          <a:p>
            <a:pPr algn="r"/>
            <a:r>
              <a:rPr lang="ru-RU" sz="1800">
                <a:latin typeface="+mn-lt"/>
              </a:rPr>
              <a:t>ЗАДАЧИ ЦЕНТРОВ</a:t>
            </a: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69086" y="6410541"/>
            <a:ext cx="1560215" cy="300996"/>
          </a:xfrm>
        </p:spPr>
        <p:txBody>
          <a:bodyPr/>
          <a:lstStyle/>
          <a:p>
            <a:fld id="{270CC76C-CF9A-B645-A5DE-487E37C771FE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8D1903C5-C2EA-4BBC-BD7C-B2246D1D382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29708" y="1164547"/>
            <a:ext cx="6851140" cy="4879639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ru-RU" sz="1800" b="1" dirty="0">
                <a:latin typeface="+mn-lt"/>
              </a:rPr>
              <a:t>Трансляция результатов фундаментальной науки</a:t>
            </a:r>
            <a:r>
              <a:rPr lang="ru-RU" sz="1800" dirty="0">
                <a:latin typeface="+mn-lt"/>
              </a:rPr>
              <a:t> в инженерные приложения</a:t>
            </a:r>
          </a:p>
          <a:p>
            <a:pPr marL="533400" lvl="1" indent="-190500">
              <a:buFont typeface="AppleSymbols" charset="0"/>
              <a:buChar char="⎻"/>
            </a:pPr>
            <a:r>
              <a:rPr lang="ru-RU" sz="1600" dirty="0">
                <a:latin typeface="+mn-lt"/>
              </a:rPr>
              <a:t>Междисциплинарные исследовательские программы ЦК НТИ обеспечивают «переложение» фундаментальных научных результатов и идей через прикладные исследования и разработки в конкретные технологии в интересах конкретных индустриальных партнеров</a:t>
            </a:r>
          </a:p>
          <a:p>
            <a:r>
              <a:rPr lang="ru-RU" sz="1800" b="1" dirty="0">
                <a:latin typeface="+mn-lt"/>
              </a:rPr>
              <a:t>Технологический трансфер </a:t>
            </a:r>
            <a:r>
              <a:rPr lang="ru-RU" sz="1800" dirty="0">
                <a:latin typeface="+mn-lt"/>
              </a:rPr>
              <a:t>через кооперацию с индустриальными партнерами</a:t>
            </a:r>
          </a:p>
          <a:p>
            <a:pPr marL="533400" lvl="1" indent="-190500">
              <a:buFont typeface="AppleSymbols" charset="0"/>
              <a:buChar char="⎻"/>
            </a:pPr>
            <a:r>
              <a:rPr lang="ru-RU" sz="1600" dirty="0">
                <a:latin typeface="+mn-lt"/>
              </a:rPr>
              <a:t>ЦК НТИ формируют устойчивую связку между академической сферой (университеты, научные организации) и индустриальными партнерами (промышленные организации, высокотехнологичные сервисные компании, лидеры ИТ, медицинские учреждения в части биомедицинского направления и т.д., государственные заказчики)</a:t>
            </a:r>
          </a:p>
          <a:p>
            <a:r>
              <a:rPr lang="ru-RU" sz="1800" b="1" dirty="0">
                <a:latin typeface="+mn-lt"/>
              </a:rPr>
              <a:t>Подготовка лидеров разработки новых технологий</a:t>
            </a:r>
            <a:r>
              <a:rPr lang="ru-RU" sz="1800" dirty="0">
                <a:latin typeface="+mn-lt"/>
              </a:rPr>
              <a:t> через реализацию образовательных программ. </a:t>
            </a:r>
          </a:p>
          <a:p>
            <a:pPr marL="533400" lvl="1" indent="-190500">
              <a:buFont typeface="AppleSymbols" charset="0"/>
              <a:buChar char="⎻"/>
            </a:pPr>
            <a:r>
              <a:rPr lang="ru-RU" sz="1600" dirty="0">
                <a:latin typeface="+mn-lt"/>
              </a:rPr>
              <a:t>ЦК НТИ создают и реализуют образовательные программы инженерного профиля. Для студентов этих программ предусматривается обязательное в исследовательской деятельности ЦК НТИ в форме непосредственной работы над проектами в командах с представителями индустриальных партнеров</a:t>
            </a:r>
          </a:p>
        </p:txBody>
      </p:sp>
      <p:pic>
        <p:nvPicPr>
          <p:cNvPr id="7" name="Рисунок 6" descr="Учитель">
            <a:extLst>
              <a:ext uri="{FF2B5EF4-FFF2-40B4-BE49-F238E27FC236}">
                <a16:creationId xmlns:a16="http://schemas.microsoft.com/office/drawing/2014/main" xmlns="" id="{9B9FEABC-E8C5-4721-B1D0-5421124E6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39286" y="1032665"/>
            <a:ext cx="771525" cy="776813"/>
          </a:xfrm>
          <a:prstGeom prst="rect">
            <a:avLst/>
          </a:prstGeom>
        </p:spPr>
      </p:pic>
      <p:pic>
        <p:nvPicPr>
          <p:cNvPr id="8" name="Рисунок 7" descr="Шахтерские инструменты">
            <a:extLst>
              <a:ext uri="{FF2B5EF4-FFF2-40B4-BE49-F238E27FC236}">
                <a16:creationId xmlns:a16="http://schemas.microsoft.com/office/drawing/2014/main" xmlns="" id="{05B4A143-74BD-43F5-8E68-419B7A45D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39286" y="2406614"/>
            <a:ext cx="771525" cy="776813"/>
          </a:xfrm>
          <a:prstGeom prst="rect">
            <a:avLst/>
          </a:prstGeom>
        </p:spPr>
      </p:pic>
      <p:pic>
        <p:nvPicPr>
          <p:cNvPr id="9" name="Рисунок 8" descr="Пьедестал">
            <a:extLst>
              <a:ext uri="{FF2B5EF4-FFF2-40B4-BE49-F238E27FC236}">
                <a16:creationId xmlns:a16="http://schemas.microsoft.com/office/drawing/2014/main" xmlns="" id="{BF724D3A-6D19-4A8C-A98F-13CE6D5237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39286" y="4200432"/>
            <a:ext cx="771525" cy="77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5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C76C-CF9A-B645-A5DE-487E37C771FE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0779" y="2872858"/>
            <a:ext cx="4250757" cy="1244249"/>
          </a:xfrm>
          <a:prstGeom prst="rect">
            <a:avLst/>
          </a:prstGeom>
          <a:noFill/>
          <a:ln w="127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50434" y="3399001"/>
            <a:ext cx="4603437" cy="67710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/>
            <a:r>
              <a:rPr lang="en-US" sz="1200" dirty="0">
                <a:solidFill>
                  <a:prstClr val="black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1200" dirty="0">
                <a:solidFill>
                  <a:prstClr val="black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оздание водородных топливных элементов для транспортных средств, сравнимых по эффективности с традиционными двигателями внутреннего сгорания и аккумуляторами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50434" y="2905536"/>
            <a:ext cx="4301420" cy="5539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/>
            <a:r>
              <a:rPr lang="ru-RU" sz="1600" b="1" dirty="0">
                <a:solidFill>
                  <a:srgbClr val="003462"/>
                </a:solidFill>
              </a:rPr>
              <a:t>«Первый элемент. Воздух – Земля»</a:t>
            </a:r>
          </a:p>
          <a:p>
            <a:pPr lvl="0"/>
            <a:r>
              <a:rPr lang="ru-RU" sz="1200" dirty="0">
                <a:solidFill>
                  <a:prstClr val="black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Инициаторы: РГ НТИ Аэронет, Автонет, Маринет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40334" y="3399001"/>
            <a:ext cx="4280968" cy="67710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Создание автоматической системы управления автомобилем (автопилот) для условий российской зимы: заснеженная дорога, разметка, отрицательная температуры и т.д.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8927" y="2918100"/>
            <a:ext cx="4521507" cy="5539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/>
            <a:r>
              <a:rPr lang="ru-RU" sz="1600" b="1" dirty="0">
                <a:solidFill>
                  <a:srgbClr val="003462"/>
                </a:solidFill>
              </a:rPr>
              <a:t>«Зимний город»</a:t>
            </a:r>
          </a:p>
          <a:p>
            <a:pPr lvl="0"/>
            <a:r>
              <a:rPr lang="ru-RU" sz="1200" dirty="0">
                <a:solidFill>
                  <a:prstClr val="black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Инициаторы: РГ НТИ Нейронет, Автонет, Сейфнет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950434" y="2872858"/>
            <a:ext cx="4627406" cy="1244249"/>
          </a:xfrm>
          <a:prstGeom prst="rect">
            <a:avLst/>
          </a:prstGeom>
          <a:noFill/>
          <a:ln w="127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753009" y="290944"/>
            <a:ext cx="7895561" cy="4534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indent="0" algn="l" defTabSz="467382" rtl="0" eaLnBrk="1" latinLnBrk="0" hangingPunct="1">
              <a:lnSpc>
                <a:spcPts val="3194"/>
              </a:lnSpc>
              <a:spcBef>
                <a:spcPts val="0"/>
              </a:spcBef>
              <a:buNone/>
              <a:defRPr sz="3100" b="1" i="0" kern="1200" cap="none" baseline="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r"/>
            <a:r>
              <a:rPr lang="ru-RU" sz="1800" dirty="0">
                <a:latin typeface="+mn-lt"/>
              </a:rPr>
              <a:t>ТЕХНОЛОГИЧЕСКИЕ </a:t>
            </a:r>
            <a:r>
              <a:rPr lang="ru-RU" sz="1800" dirty="0" smtClean="0">
                <a:latin typeface="+mn-lt"/>
              </a:rPr>
              <a:t>КОНКУРСЫ НТИ</a:t>
            </a:r>
            <a:endParaRPr lang="ru-RU" sz="1800" dirty="0">
              <a:latin typeface="+mn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35371" y="4629308"/>
            <a:ext cx="3058150" cy="210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ea typeface="Verdana" panose="020B0604030504040204" pitchFamily="34" charset="0"/>
                <a:cs typeface="Verdana" panose="020B0604030504040204" pitchFamily="34" charset="0"/>
              </a:rPr>
              <a:t>ФИНАНСИРОВАНИЕ</a:t>
            </a:r>
          </a:p>
          <a:p>
            <a:r>
              <a:rPr lang="ru-RU" sz="1200" dirty="0">
                <a:ea typeface="Verdana" panose="020B0604030504040204" pitchFamily="34" charset="0"/>
                <a:cs typeface="Verdana" panose="020B0604030504040204" pitchFamily="34" charset="0"/>
              </a:rPr>
              <a:t>Разработки ведутся за собственные средства участников</a:t>
            </a:r>
          </a:p>
          <a:p>
            <a:endParaRPr lang="ru-RU" sz="12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b="1" dirty="0">
                <a:ea typeface="Verdana" panose="020B0604030504040204" pitchFamily="34" charset="0"/>
                <a:cs typeface="Verdana" panose="020B0604030504040204" pitchFamily="34" charset="0"/>
              </a:rPr>
              <a:t>ПРАВА НА РИД </a:t>
            </a:r>
          </a:p>
          <a:p>
            <a:r>
              <a:rPr lang="ru-RU" sz="1200" dirty="0">
                <a:ea typeface="Verdana" panose="020B0604030504040204" pitchFamily="34" charset="0"/>
                <a:cs typeface="Verdana" panose="020B0604030504040204" pitchFamily="34" charset="0"/>
              </a:rPr>
              <a:t>Принадлежат участникам</a:t>
            </a:r>
          </a:p>
          <a:p>
            <a:endParaRPr lang="ru-RU" sz="12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b="1" dirty="0">
                <a:ea typeface="Verdana" panose="020B0604030504040204" pitchFamily="34" charset="0"/>
                <a:cs typeface="Verdana" panose="020B0604030504040204" pitchFamily="34" charset="0"/>
              </a:rPr>
              <a:t>ПРЕДМЕТ РАЗРАБОТКИ</a:t>
            </a:r>
          </a:p>
          <a:p>
            <a:r>
              <a:rPr lang="ru-RU" sz="1200" dirty="0">
                <a:ea typeface="Verdana" panose="020B0604030504040204" pitchFamily="34" charset="0"/>
                <a:cs typeface="Verdana" panose="020B0604030504040204" pitchFamily="34" charset="0"/>
              </a:rPr>
              <a:t>Технология или продукт с качественно новыми характеристиками для рынков НТИ</a:t>
            </a:r>
          </a:p>
          <a:p>
            <a:endParaRPr lang="ru-RU" sz="105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4" y="4653928"/>
            <a:ext cx="487525" cy="480048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4768790" y="4629308"/>
            <a:ext cx="305461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УЧАСТНИКИ</a:t>
            </a:r>
            <a:endParaRPr lang="ru-RU" sz="12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dirty="0">
                <a:ea typeface="Verdana" panose="020B0604030504040204" pitchFamily="34" charset="0"/>
                <a:cs typeface="Verdana" panose="020B0604030504040204" pitchFamily="34" charset="0"/>
              </a:rPr>
              <a:t>Российские и иностранные юридические лица, и</a:t>
            </a:r>
            <a:r>
              <a:rPr lang="ru-RU" sz="12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нженерные команды, вузы, научные организации и частные компании</a:t>
            </a:r>
          </a:p>
          <a:p>
            <a:endParaRPr lang="ru-RU" sz="12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ru-RU" sz="1200" b="1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ПРОДОЛЖИТЕЛЬНОСТЬ</a:t>
            </a:r>
          </a:p>
          <a:p>
            <a:pPr lvl="0"/>
            <a:r>
              <a:rPr lang="ru-RU" sz="12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1-3 года</a:t>
            </a:r>
          </a:p>
          <a:p>
            <a:pPr lvl="0"/>
            <a:endParaRPr lang="ru-RU" sz="12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b="1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ПРИЗОВОЙ ФОНД </a:t>
            </a:r>
          </a:p>
          <a:p>
            <a:r>
              <a:rPr lang="ru-RU" sz="12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50-200 млн руб. на каждый конкурс </a:t>
            </a:r>
            <a:endParaRPr lang="en-US" sz="12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endParaRPr lang="ru-RU" sz="12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4098593" y="5652482"/>
            <a:ext cx="624149" cy="0"/>
          </a:xfrm>
          <a:prstGeom prst="straightConnector1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6" name="Picture 4" descr="C:\Users\kaysin.kv\Downloads\cup-with-star.pn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346" y="6005046"/>
            <a:ext cx="477752" cy="47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1453393" y="854470"/>
            <a:ext cx="7829549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Технологические конкурсы НТИ </a:t>
            </a:r>
            <a:r>
              <a:rPr lang="ru-RU" sz="1400" dirty="0"/>
              <a:t>– соревнования технологий и инновационных продуктов, в том числе прорывных технологических решений сложных научных и технологических задач.</a:t>
            </a:r>
          </a:p>
          <a:p>
            <a:endParaRPr lang="ru-RU" sz="400" dirty="0"/>
          </a:p>
          <a:p>
            <a:r>
              <a:rPr lang="ru-RU" sz="1400" b="1" dirty="0">
                <a:solidFill>
                  <a:srgbClr val="002060"/>
                </a:solidFill>
              </a:rPr>
              <a:t>Цель: </a:t>
            </a:r>
            <a:r>
              <a:rPr lang="ru-RU" sz="1400" dirty="0"/>
              <a:t>Преодоление технологических барьеров на пути создания новых продуктов, обеспечение конкурентоспособности России на высокотехнологичных рынках.</a:t>
            </a:r>
          </a:p>
          <a:p>
            <a:endParaRPr lang="ru-RU" sz="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b="1" dirty="0">
                <a:solidFill>
                  <a:srgbClr val="002060"/>
                </a:solidFill>
              </a:rPr>
              <a:t>Победитель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dirty="0"/>
              <a:t>получает </a:t>
            </a:r>
            <a:r>
              <a:rPr lang="ru-RU" sz="1400" b="1" dirty="0"/>
              <a:t>денежный приз </a:t>
            </a:r>
            <a:r>
              <a:rPr lang="ru-RU" sz="1400" dirty="0"/>
              <a:t>за преодоление технологического барьера и создание решения конкурсного задания, после того как прототип такого решения создан и успешно продемонстрирован.</a:t>
            </a:r>
            <a:endParaRPr lang="ru-RU" sz="1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9" name="Picture 68" descr="C:\Users\pankratov.in\YandexDisk\!NTI\brand\icons\NTI_icons-07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58" y="885764"/>
            <a:ext cx="994201" cy="91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53518" y="2609570"/>
            <a:ext cx="8184426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500"/>
              </a:lnSpc>
            </a:pPr>
            <a:r>
              <a:rPr lang="ru-RU" sz="1400" b="1" dirty="0">
                <a:solidFill>
                  <a:srgbClr val="003462"/>
                </a:solidFill>
              </a:rPr>
              <a:t>Конкурсы в 2018 году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28927" y="4303625"/>
            <a:ext cx="8184426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500"/>
              </a:lnSpc>
            </a:pPr>
            <a:r>
              <a:rPr lang="ru-RU" sz="1400" b="1" dirty="0">
                <a:solidFill>
                  <a:srgbClr val="003462"/>
                </a:solidFill>
              </a:rPr>
              <a:t>Принципы</a:t>
            </a:r>
          </a:p>
        </p:txBody>
      </p:sp>
      <p:pic>
        <p:nvPicPr>
          <p:cNvPr id="35" name="Picture 3" descr="C:\Users\kaysin.kv\Downloads\web-startup.png"/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00" y="5900488"/>
            <a:ext cx="459273" cy="34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9" descr="C:\Users\pankratov.in\YandexDisk\!NTI\DOCS\ProjectPresentation\icons\PNG\256\119.png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11" y="5283192"/>
            <a:ext cx="464250" cy="46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500" y="4688311"/>
            <a:ext cx="937252" cy="93725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593" y="4787061"/>
            <a:ext cx="594564" cy="594564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7823403" y="5647781"/>
            <a:ext cx="217544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ru-RU" sz="1400" dirty="0">
                <a:solidFill>
                  <a:srgbClr val="003462"/>
                </a:solidFill>
              </a:rPr>
              <a:t>конкурсов </a:t>
            </a:r>
          </a:p>
          <a:p>
            <a:pPr lvl="0" algn="ctr">
              <a:lnSpc>
                <a:spcPts val="1500"/>
              </a:lnSpc>
            </a:pPr>
            <a:r>
              <a:rPr lang="ru-RU" sz="1400" dirty="0">
                <a:solidFill>
                  <a:srgbClr val="003462"/>
                </a:solidFill>
              </a:rPr>
              <a:t>в 2018-2020 годах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350779" y="4588318"/>
            <a:ext cx="7472624" cy="2060132"/>
          </a:xfrm>
          <a:prstGeom prst="rect">
            <a:avLst/>
          </a:prstGeom>
          <a:noFill/>
          <a:ln w="127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5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C76C-CF9A-B645-A5DE-487E37C771FE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Текст 5"/>
          <p:cNvSpPr>
            <a:spLocks noGrp="1"/>
          </p:cNvSpPr>
          <p:nvPr>
            <p:ph type="body" sz="quarter" idx="13"/>
          </p:nvPr>
        </p:nvSpPr>
        <p:spPr>
          <a:xfrm>
            <a:off x="716972" y="1715495"/>
            <a:ext cx="4320000" cy="1568032"/>
          </a:xfrm>
          <a:solidFill>
            <a:srgbClr val="0077C8">
              <a:alpha val="26000"/>
            </a:srgbClr>
          </a:solidFill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2900" dirty="0">
                <a:latin typeface="+mn-lt"/>
                <a:cs typeface="Times New Roman" panose="02020603050405020304" pitchFamily="18" charset="0"/>
              </a:rPr>
              <a:t>Репутация и публичное продвижение </a:t>
            </a:r>
          </a:p>
          <a:p>
            <a:pPr marL="0" indent="0" algn="ctr">
              <a:buNone/>
            </a:pPr>
            <a:r>
              <a:rPr lang="ru-RU" sz="2900" dirty="0">
                <a:latin typeface="+mn-lt"/>
                <a:cs typeface="Times New Roman" panose="02020603050405020304" pitchFamily="18" charset="0"/>
              </a:rPr>
              <a:t>компании</a:t>
            </a:r>
          </a:p>
          <a:p>
            <a:pPr marL="0" indent="0" algn="ctr">
              <a:buNone/>
            </a:pPr>
            <a:r>
              <a:rPr lang="ru-RU" sz="2400" b="0" dirty="0">
                <a:latin typeface="+mn-lt"/>
                <a:cs typeface="Times New Roman" panose="02020603050405020304" pitchFamily="18" charset="0"/>
              </a:rPr>
              <a:t>Рейтинг формируется на базе специально разработанной методологи, учитывающей лучшие мировые практики оценки компании и ее потенциала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753009" y="290944"/>
            <a:ext cx="7895561" cy="4534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indent="0" algn="l" defTabSz="467382" rtl="0" eaLnBrk="1" latinLnBrk="0" hangingPunct="1">
              <a:lnSpc>
                <a:spcPts val="3194"/>
              </a:lnSpc>
              <a:spcBef>
                <a:spcPts val="0"/>
              </a:spcBef>
              <a:buNone/>
              <a:defRPr sz="3100" b="1" i="0" kern="1200" cap="none" baseline="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r"/>
            <a:r>
              <a:rPr lang="ru-RU" sz="1800" dirty="0">
                <a:latin typeface="+mn-lt"/>
              </a:rPr>
              <a:t>РЕЙТИНГ «ТЕХУСПЕХ-2018»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04985" y="1127090"/>
            <a:ext cx="8616443" cy="4986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indent="0" algn="l" defTabSz="467382" rtl="0" eaLnBrk="1" latinLnBrk="0" hangingPunct="1">
              <a:lnSpc>
                <a:spcPts val="3194"/>
              </a:lnSpc>
              <a:spcBef>
                <a:spcPts val="0"/>
              </a:spcBef>
              <a:buNone/>
              <a:defRPr sz="3100" b="1" i="0" kern="1200" cap="none" baseline="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/>
            <a:r>
              <a:rPr lang="ru-RU" sz="2000" dirty="0">
                <a:solidFill>
                  <a:srgbClr val="333399"/>
                </a:solidFill>
                <a:latin typeface="+mn-lt"/>
                <a:cs typeface="Times New Roman" panose="02020603050405020304" pitchFamily="18" charset="0"/>
              </a:rPr>
              <a:t>Почему стоит участвовать?</a:t>
            </a:r>
          </a:p>
        </p:txBody>
      </p:sp>
      <p:sp>
        <p:nvSpPr>
          <p:cNvPr id="7" name="Текст 6"/>
          <p:cNvSpPr txBox="1">
            <a:spLocks/>
          </p:cNvSpPr>
          <p:nvPr/>
        </p:nvSpPr>
        <p:spPr>
          <a:xfrm>
            <a:off x="5328570" y="1721460"/>
            <a:ext cx="4320000" cy="1562067"/>
          </a:xfrm>
          <a:prstGeom prst="rect">
            <a:avLst/>
          </a:prstGeom>
          <a:solidFill>
            <a:srgbClr val="0077C8">
              <a:alpha val="26000"/>
            </a:srgbClr>
          </a:solidFill>
        </p:spPr>
        <p:txBody>
          <a:bodyPr vert="horz" lIns="0" tIns="0" rIns="0" bIns="0" rtlCol="0">
            <a:noAutofit/>
          </a:bodyPr>
          <a:lstStyle>
            <a:lvl1pPr marL="0" indent="0" algn="l" defTabSz="467382" rtl="0" eaLnBrk="1" latinLnBrk="0" hangingPunct="1">
              <a:lnSpc>
                <a:spcPct val="120000"/>
              </a:lnSpc>
              <a:spcBef>
                <a:spcPts val="0"/>
              </a:spcBef>
              <a:buFont typeface="Wingdings" charset="2"/>
              <a:buNone/>
              <a:defRPr sz="1500" kern="1200" baseline="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1pPr>
            <a:lvl2pPr marL="759496" indent="-292114" algn="l" defTabSz="467382" rtl="0" eaLnBrk="1" latinLnBrk="0" hangingPunct="1">
              <a:lnSpc>
                <a:spcPct val="120000"/>
              </a:lnSpc>
              <a:spcBef>
                <a:spcPts val="0"/>
              </a:spcBef>
              <a:buFont typeface="Wingdings" charset="2"/>
              <a:buChar char="§"/>
              <a:defRPr sz="1500" kern="1200" baseline="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1168456" indent="-233692" algn="l" defTabSz="467382" rtl="0" eaLnBrk="1" latinLnBrk="0" hangingPunct="1">
              <a:lnSpc>
                <a:spcPct val="120000"/>
              </a:lnSpc>
              <a:spcBef>
                <a:spcPts val="0"/>
              </a:spcBef>
              <a:buFont typeface="Wingdings" charset="2"/>
              <a:buChar char="§"/>
              <a:defRPr sz="1500" kern="1200" baseline="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3pPr>
            <a:lvl4pPr marL="1635840" indent="-233692" algn="l" defTabSz="467382" rtl="0" eaLnBrk="1" latinLnBrk="0" hangingPunct="1">
              <a:lnSpc>
                <a:spcPct val="120000"/>
              </a:lnSpc>
              <a:spcBef>
                <a:spcPts val="0"/>
              </a:spcBef>
              <a:buFont typeface="Wingdings" charset="2"/>
              <a:buChar char="§"/>
              <a:defRPr sz="1900" kern="1200" baseline="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2103223" indent="-233692" algn="l" defTabSz="467382" rtl="0" eaLnBrk="1" latinLnBrk="0" hangingPunct="1">
              <a:lnSpc>
                <a:spcPct val="120000"/>
              </a:lnSpc>
              <a:spcBef>
                <a:spcPts val="0"/>
              </a:spcBef>
              <a:buFont typeface="Wingdings" charset="2"/>
              <a:buChar char="§"/>
              <a:defRPr sz="1900" kern="1200" baseline="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2570605" indent="-233692" algn="l" defTabSz="467382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7989" indent="-233692" algn="l" defTabSz="467382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05371" indent="-233692" algn="l" defTabSz="467382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72755" indent="-233692" algn="l" defTabSz="467382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latin typeface="+mn-lt"/>
                <a:cs typeface="Times New Roman" panose="02020603050405020304" pitchFamily="18" charset="0"/>
              </a:rPr>
              <a:t>Развитие бизнеса и поддержка </a:t>
            </a:r>
          </a:p>
          <a:p>
            <a:pPr algn="ctr">
              <a:lnSpc>
                <a:spcPct val="100000"/>
              </a:lnSpc>
            </a:pPr>
            <a:endParaRPr lang="ru-RU" dirty="0">
              <a:latin typeface="+mn-lt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Рейтинг «ТехУспех» - официальный инструмент отбора в комплексную программу поддержки МЭР «Национальные чемпионы» </a:t>
            </a:r>
          </a:p>
        </p:txBody>
      </p:sp>
      <p:sp>
        <p:nvSpPr>
          <p:cNvPr id="8" name="Текст 6"/>
          <p:cNvSpPr txBox="1">
            <a:spLocks/>
          </p:cNvSpPr>
          <p:nvPr/>
        </p:nvSpPr>
        <p:spPr>
          <a:xfrm>
            <a:off x="1753009" y="3961643"/>
            <a:ext cx="6720397" cy="18790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ts val="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0" indent="0" algn="l" defTabSz="411480" rtl="0" eaLnBrk="1" latinLnBrk="0" hangingPunct="1">
              <a:spcBef>
                <a:spcPts val="0"/>
              </a:spcBef>
              <a:buFontTx/>
              <a:buNone/>
              <a:defRPr sz="1300" b="1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71450" indent="-171450" algn="l" defTabSz="411480" rtl="0" eaLnBrk="1" latinLnBrk="0" hangingPunct="1">
              <a:spcBef>
                <a:spcPts val="0"/>
              </a:spcBef>
              <a:buSzPct val="80000"/>
              <a:buFont typeface="Lucida Grande"/>
              <a:buChar char="＞"/>
              <a:defRPr sz="1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0" indent="0" algn="l" defTabSz="411480" rtl="0" eaLnBrk="1" latinLnBrk="0" hangingPunct="1">
              <a:spcBef>
                <a:spcPts val="0"/>
              </a:spcBef>
              <a:buFontTx/>
              <a:buNone/>
              <a:defRPr sz="1600" b="0" i="0" kern="1200" cap="all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0" indent="0" algn="l" defTabSz="411480" rtl="0" eaLnBrk="1" latinLnBrk="0" hangingPunct="1">
              <a:spcBef>
                <a:spcPts val="0"/>
              </a:spcBef>
              <a:buFontTx/>
              <a:buNone/>
              <a:defRPr sz="9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latin typeface="+mn-lt"/>
                <a:cs typeface="Times New Roman" panose="02020603050405020304" pitchFamily="18" charset="0"/>
              </a:rPr>
              <a:t>Особенностью рейтинга 2018 года его фокусировка на выявлении быстроразвивающихся технологических компаний, перспективных в контексте новых рынков Национальной технологической инициативы (НТИ) и их проектов, которые в дальнейшем могут быть поддержаны через инструменты НТИ и партнерами проекта</a:t>
            </a:r>
            <a:r>
              <a:rPr lang="ru-RU" sz="2000" b="1" i="1" dirty="0">
                <a:latin typeface="+mn-lt"/>
                <a:cs typeface="Times New Roman" panose="02020603050405020304" pitchFamily="18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80678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abDUjdFUkKxYrIptyoX4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vQdwhL8xk.JKyVjYXyoh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.b_b0t1.k6qBHY.NLRAg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MB5T9ri4ESceZA4MBRQu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abDUjdFUkKxYrIptyoX4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.b_b0t1.k6qBHY.NLRAg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SJ_YFci50uFNyF8q4Nl6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.CQRnHuLUmFxtPkaMmqZ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Nc3lxRI1UiiaxRGdT1Hg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SJ_YFci50uFNyF8q4Nl6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6HlAQ39VUyTNxht7Ug0R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W7lgZbD4UGLa_lSYiWxa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abDUjdFUkKxYrIptyoX4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vQdwhL8xk.JKyVjYXyoh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.b_b0t1.k6qBHY.NLRAg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MB5T9ri4ESceZA4MBRQu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abDUjdFUkKxYrIptyoX4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.b_b0t1.k6qBHY.NLRAg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SJ_YFci50uFNyF8q4Nl6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.CQRnHuLUmFxtPkaMmqZ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.b_b0t1.k6qBHY.NLRAg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SJ_YFci50uFNyF8q4Nl6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6HlAQ39VUyTNxht7Ug0R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W7lgZbD4UGLa_lSYiWxa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abDUjdFUkKxYrIptyoX4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vQdwhL8xk.JKyVjYXyoh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.b_b0t1.k6qBHY.NLRAg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MB5T9ri4ESceZA4MBRQu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abDUjdFUkKxYrIptyoX4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.b_b0t1.k6qBHY.NLRAg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SJ_YFci50uFNyF8q4Nl6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.CQRnHuLUmFxtPkaMmqZ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.b_b0t1.k6qBHY.NLRAg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SJ_YFci50uFNyF8q4Nl6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6HlAQ39VUyTNxht7Ug0R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W7lgZbD4UGLa_lSYiWxaA"/>
</p:tagLst>
</file>

<file path=ppt/theme/theme1.xml><?xml version="1.0" encoding="utf-8"?>
<a:theme xmlns:a="http://schemas.openxmlformats.org/drawingml/2006/main" name="Английский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">
  <a:themeElements>
    <a:clrScheme name="RVC_Aug2015">
      <a:dk1>
        <a:srgbClr val="000000"/>
      </a:dk1>
      <a:lt1>
        <a:srgbClr val="FFFFFF"/>
      </a:lt1>
      <a:dk2>
        <a:srgbClr val="13246B"/>
      </a:dk2>
      <a:lt2>
        <a:srgbClr val="808080"/>
      </a:lt2>
      <a:accent1>
        <a:srgbClr val="E2E2E2"/>
      </a:accent1>
      <a:accent2>
        <a:srgbClr val="AAB7F0"/>
      </a:accent2>
      <a:accent3>
        <a:srgbClr val="B2B2B2"/>
      </a:accent3>
      <a:accent4>
        <a:srgbClr val="4D4D4D"/>
      </a:accent4>
      <a:accent5>
        <a:srgbClr val="FFD69F"/>
      </a:accent5>
      <a:accent6>
        <a:srgbClr val="FFBF69"/>
      </a:accent6>
      <a:hlink>
        <a:srgbClr val="213FBD"/>
      </a:hlink>
      <a:folHlink>
        <a:srgbClr val="5C76E2"/>
      </a:folHlink>
    </a:clrScheme>
    <a:fontScheme name="RVC_Aug2015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bg2"/>
          </a:solidFill>
        </a:ln>
        <a:effectLst/>
      </a:spPr>
      <a:bodyPr tIns="90000" bIns="90000" rtlCol="0" anchor="ctr" anchorCtr="0"/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tIns="90000" bIns="90000" rtlCol="0" anchor="t">
        <a:spAutoFit/>
      </a:bodyPr>
      <a:lstStyle>
        <a:defPPr algn="ctr">
          <a:defRPr sz="1400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1_blank">
  <a:themeElements>
    <a:clrScheme name="RVC_Aug2015">
      <a:dk1>
        <a:srgbClr val="000000"/>
      </a:dk1>
      <a:lt1>
        <a:srgbClr val="FFFFFF"/>
      </a:lt1>
      <a:dk2>
        <a:srgbClr val="13246B"/>
      </a:dk2>
      <a:lt2>
        <a:srgbClr val="808080"/>
      </a:lt2>
      <a:accent1>
        <a:srgbClr val="E2E2E2"/>
      </a:accent1>
      <a:accent2>
        <a:srgbClr val="AAB7F0"/>
      </a:accent2>
      <a:accent3>
        <a:srgbClr val="B2B2B2"/>
      </a:accent3>
      <a:accent4>
        <a:srgbClr val="4D4D4D"/>
      </a:accent4>
      <a:accent5>
        <a:srgbClr val="FFD69F"/>
      </a:accent5>
      <a:accent6>
        <a:srgbClr val="FFBF69"/>
      </a:accent6>
      <a:hlink>
        <a:srgbClr val="213FBD"/>
      </a:hlink>
      <a:folHlink>
        <a:srgbClr val="5C76E2"/>
      </a:folHlink>
    </a:clrScheme>
    <a:fontScheme name="RVC_Aug2015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bg2"/>
          </a:solidFill>
        </a:ln>
        <a:effectLst/>
      </a:spPr>
      <a:bodyPr tIns="90000" bIns="90000" rtlCol="0" anchor="ctr" anchorCtr="0"/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tIns="90000" bIns="90000" rtlCol="0" anchor="t">
        <a:spAutoFit/>
      </a:bodyPr>
      <a:lstStyle>
        <a:defPPr algn="ctr">
          <a:defRPr sz="1400"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RVC - 10.potx</Template>
  <TotalTime>39260</TotalTime>
  <Words>2029</Words>
  <Application>Microsoft Office PowerPoint</Application>
  <PresentationFormat>Слайд 35 мм</PresentationFormat>
  <Paragraphs>280</Paragraphs>
  <Slides>16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Английский</vt:lpstr>
      <vt:lpstr>blank</vt:lpstr>
      <vt:lpstr>1_blank</vt:lpstr>
      <vt:lpstr>think-cell Slide</vt:lpstr>
      <vt:lpstr>Роль РВК как интегратора программ поддержки высокотехнологичных отраслей экономики</vt:lpstr>
      <vt:lpstr>ИНВЕСТИЦИОННАЯ ДЕЯТЕЛЬНОСТЬ</vt:lpstr>
      <vt:lpstr>ПРИМЕРЫ ИНВЕСТИЦИОННЫХ ИНСТРУМЕНТОВ</vt:lpstr>
      <vt:lpstr>ЗНАЧИМОСТЬ ПРОЕКТОВ НТИ ДЛЯ ГОСУДАРСТВА</vt:lpstr>
      <vt:lpstr>СЕРВИСЫ НТИ</vt:lpstr>
      <vt:lpstr>ЧТО ТАКОЕ ЦЕНТР КОМПЕТЕНЦИЙ НТИ</vt:lpstr>
      <vt:lpstr>ЗАДАЧИ ЦЕНТРОВ</vt:lpstr>
      <vt:lpstr>Презентация PowerPoint</vt:lpstr>
      <vt:lpstr>Презентация PowerPoint</vt:lpstr>
      <vt:lpstr>Презентация PowerPoint</vt:lpstr>
      <vt:lpstr>ЭКСПОРТНЫЙ АКСЕЛЕРАТОР НТИ. ЭТАПЫ</vt:lpstr>
      <vt:lpstr>ЭКСПОРТНЫЙ АКСЕЛЕРАТОР НТИ. ЭТАПЫ</vt:lpstr>
      <vt:lpstr>ЭКСПОРТНЫЙ АКСЕЛЕРАТОР НТИ. ЭТАПЫ</vt:lpstr>
      <vt:lpstr>О КАФЕДРЕ РВК </vt:lpstr>
      <vt:lpstr>Презентация PowerPoint</vt:lpstr>
      <vt:lpstr>Презентация PowerPoint</vt:lpstr>
    </vt:vector>
  </TitlesOfParts>
  <Company>Apple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</dc:creator>
  <cp:lastModifiedBy>Ilya N. Kurmyshev</cp:lastModifiedBy>
  <cp:revision>680</cp:revision>
  <cp:lastPrinted>2017-11-23T10:09:29Z</cp:lastPrinted>
  <dcterms:created xsi:type="dcterms:W3CDTF">2014-11-06T09:09:18Z</dcterms:created>
  <dcterms:modified xsi:type="dcterms:W3CDTF">2018-03-30T05:12:09Z</dcterms:modified>
</cp:coreProperties>
</file>